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4"/>
    <p:sldId id="257" r:id="rId55"/>
    <p:sldId id="258" r:id="rId56"/>
    <p:sldId id="259" r:id="rId57"/>
    <p:sldId id="260" r:id="rId58"/>
    <p:sldId id="261" r:id="rId59"/>
    <p:sldId id="262" r:id="rId60"/>
    <p:sldId id="263" r:id="rId61"/>
    <p:sldId id="264" r:id="rId62"/>
    <p:sldId id="265" r:id="rId63"/>
    <p:sldId id="266" r:id="rId64"/>
    <p:sldId id="267" r:id="rId65"/>
    <p:sldId id="268" r:id="rId66"/>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Oswald" charset="1" panose="00000500000000000000"/>
      <p:regular r:id="rId8"/>
    </p:embeddedFont>
    <p:embeddedFont>
      <p:font typeface="Oswald Bold"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DM Sans" charset="1" panose="00000000000000000000"/>
      <p:regular r:id="rId14"/>
    </p:embeddedFont>
    <p:embeddedFont>
      <p:font typeface="DM Sans Bold" charset="1" panose="00000000000000000000"/>
      <p:regular r:id="rId15"/>
    </p:embeddedFont>
    <p:embeddedFont>
      <p:font typeface="DM Sans Italics" charset="1" panose="00000000000000000000"/>
      <p:regular r:id="rId16"/>
    </p:embeddedFont>
    <p:embeddedFont>
      <p:font typeface="DM Sans Bold Italics" charset="1" panose="00000000000000000000"/>
      <p:regular r:id="rId17"/>
    </p:embeddedFont>
    <p:embeddedFont>
      <p:font typeface="Canva Sans" charset="1" panose="020B0503030501040103"/>
      <p:regular r:id="rId18"/>
    </p:embeddedFont>
    <p:embeddedFont>
      <p:font typeface="Canva Sans Bold" charset="1" panose="020B0803030501040103"/>
      <p:regular r:id="rId19"/>
    </p:embeddedFont>
    <p:embeddedFont>
      <p:font typeface="Canva Sans Italics" charset="1" panose="020B0503030501040103"/>
      <p:regular r:id="rId20"/>
    </p:embeddedFont>
    <p:embeddedFont>
      <p:font typeface="Canva Sans Bold Italics" charset="1" panose="020B0803030501040103"/>
      <p:regular r:id="rId21"/>
    </p:embeddedFont>
    <p:embeddedFont>
      <p:font typeface="Canva Sans Medium" charset="1" panose="020B0603030501040103"/>
      <p:regular r:id="rId22"/>
    </p:embeddedFont>
    <p:embeddedFont>
      <p:font typeface="Canva Sans Medium Italics" charset="1" panose="020B0603030501040103"/>
      <p:regular r:id="rId23"/>
    </p:embeddedFont>
    <p:embeddedFont>
      <p:font typeface="Open Sauce" charset="1" panose="00000500000000000000"/>
      <p:regular r:id="rId24"/>
    </p:embeddedFont>
    <p:embeddedFont>
      <p:font typeface="Open Sauce Bold" charset="1" panose="00000800000000000000"/>
      <p:regular r:id="rId25"/>
    </p:embeddedFont>
    <p:embeddedFont>
      <p:font typeface="Open Sauce Italics" charset="1" panose="00000500000000000000"/>
      <p:regular r:id="rId26"/>
    </p:embeddedFont>
    <p:embeddedFont>
      <p:font typeface="Open Sauce Bold Italics" charset="1" panose="00000800000000000000"/>
      <p:regular r:id="rId27"/>
    </p:embeddedFont>
    <p:embeddedFont>
      <p:font typeface="Open Sauce Light" charset="1" panose="00000400000000000000"/>
      <p:regular r:id="rId28"/>
    </p:embeddedFont>
    <p:embeddedFont>
      <p:font typeface="Open Sauce Light Italics" charset="1" panose="00000400000000000000"/>
      <p:regular r:id="rId29"/>
    </p:embeddedFont>
    <p:embeddedFont>
      <p:font typeface="Open Sauce Medium" charset="1" panose="00000600000000000000"/>
      <p:regular r:id="rId30"/>
    </p:embeddedFont>
    <p:embeddedFont>
      <p:font typeface="Open Sauce Medium Italics" charset="1" panose="00000600000000000000"/>
      <p:regular r:id="rId31"/>
    </p:embeddedFont>
    <p:embeddedFont>
      <p:font typeface="Open Sauce Semi-Bold" charset="1" panose="00000700000000000000"/>
      <p:regular r:id="rId32"/>
    </p:embeddedFont>
    <p:embeddedFont>
      <p:font typeface="Open Sauce Semi-Bold Italics" charset="1" panose="00000700000000000000"/>
      <p:regular r:id="rId33"/>
    </p:embeddedFont>
    <p:embeddedFont>
      <p:font typeface="Open Sauce Heavy" charset="1" panose="00000A00000000000000"/>
      <p:regular r:id="rId34"/>
    </p:embeddedFont>
    <p:embeddedFont>
      <p:font typeface="Open Sauce Heavy Italics" charset="1" panose="00000A00000000000000"/>
      <p:regular r:id="rId35"/>
    </p:embeddedFont>
    <p:embeddedFont>
      <p:font typeface="Montserrat" charset="1" panose="00000500000000000000"/>
      <p:regular r:id="rId36"/>
    </p:embeddedFont>
    <p:embeddedFont>
      <p:font typeface="Montserrat Bold" charset="1" panose="00000800000000000000"/>
      <p:regular r:id="rId37"/>
    </p:embeddedFont>
    <p:embeddedFont>
      <p:font typeface="Montserrat Italics" charset="1" panose="00000500000000000000"/>
      <p:regular r:id="rId38"/>
    </p:embeddedFont>
    <p:embeddedFont>
      <p:font typeface="Montserrat Bold Italics" charset="1" panose="00000800000000000000"/>
      <p:regular r:id="rId39"/>
    </p:embeddedFont>
    <p:embeddedFont>
      <p:font typeface="Montserrat Thin" charset="1" panose="00000300000000000000"/>
      <p:regular r:id="rId40"/>
    </p:embeddedFont>
    <p:embeddedFont>
      <p:font typeface="Montserrat Thin Italics" charset="1" panose="00000300000000000000"/>
      <p:regular r:id="rId41"/>
    </p:embeddedFont>
    <p:embeddedFont>
      <p:font typeface="Montserrat Extra-Light" charset="1" panose="00000300000000000000"/>
      <p:regular r:id="rId42"/>
    </p:embeddedFont>
    <p:embeddedFont>
      <p:font typeface="Montserrat Extra-Light Italics" charset="1" panose="00000300000000000000"/>
      <p:regular r:id="rId43"/>
    </p:embeddedFont>
    <p:embeddedFont>
      <p:font typeface="Montserrat Light" charset="1" panose="00000400000000000000"/>
      <p:regular r:id="rId44"/>
    </p:embeddedFont>
    <p:embeddedFont>
      <p:font typeface="Montserrat Light Italics" charset="1" panose="00000400000000000000"/>
      <p:regular r:id="rId45"/>
    </p:embeddedFont>
    <p:embeddedFont>
      <p:font typeface="Montserrat Medium" charset="1" panose="00000600000000000000"/>
      <p:regular r:id="rId46"/>
    </p:embeddedFont>
    <p:embeddedFont>
      <p:font typeface="Montserrat Medium Italics" charset="1" panose="00000600000000000000"/>
      <p:regular r:id="rId47"/>
    </p:embeddedFont>
    <p:embeddedFont>
      <p:font typeface="Montserrat Semi-Bold" charset="1" panose="00000700000000000000"/>
      <p:regular r:id="rId48"/>
    </p:embeddedFont>
    <p:embeddedFont>
      <p:font typeface="Montserrat Semi-Bold Italics" charset="1" panose="00000700000000000000"/>
      <p:regular r:id="rId49"/>
    </p:embeddedFont>
    <p:embeddedFont>
      <p:font typeface="Montserrat Ultra-Bold" charset="1" panose="00000900000000000000"/>
      <p:regular r:id="rId50"/>
    </p:embeddedFont>
    <p:embeddedFont>
      <p:font typeface="Montserrat Ultra-Bold Italics" charset="1" panose="00000900000000000000"/>
      <p:regular r:id="rId51"/>
    </p:embeddedFont>
    <p:embeddedFont>
      <p:font typeface="Montserrat Heavy" charset="1" panose="00000A00000000000000"/>
      <p:regular r:id="rId52"/>
    </p:embeddedFont>
    <p:embeddedFont>
      <p:font typeface="Montserrat Heavy Italics" charset="1" panose="00000A00000000000000"/>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slides/slide1.xml" Type="http://schemas.openxmlformats.org/officeDocument/2006/relationships/slide"/><Relationship Id="rId55" Target="slides/slide2.xml" Type="http://schemas.openxmlformats.org/officeDocument/2006/relationships/slide"/><Relationship Id="rId56" Target="slides/slide3.xml" Type="http://schemas.openxmlformats.org/officeDocument/2006/relationships/slide"/><Relationship Id="rId57" Target="slides/slide4.xml" Type="http://schemas.openxmlformats.org/officeDocument/2006/relationships/slide"/><Relationship Id="rId58" Target="slides/slide5.xml" Type="http://schemas.openxmlformats.org/officeDocument/2006/relationships/slide"/><Relationship Id="rId59" Target="slides/slide6.xml" Type="http://schemas.openxmlformats.org/officeDocument/2006/relationships/slide"/><Relationship Id="rId6" Target="fonts/font6.fntdata" Type="http://schemas.openxmlformats.org/officeDocument/2006/relationships/font"/><Relationship Id="rId60" Target="slides/slide7.xml" Type="http://schemas.openxmlformats.org/officeDocument/2006/relationships/slide"/><Relationship Id="rId61" Target="slides/slide8.xml" Type="http://schemas.openxmlformats.org/officeDocument/2006/relationships/slide"/><Relationship Id="rId62" Target="slides/slide9.xml" Type="http://schemas.openxmlformats.org/officeDocument/2006/relationships/slide"/><Relationship Id="rId63" Target="slides/slide10.xml" Type="http://schemas.openxmlformats.org/officeDocument/2006/relationships/slide"/><Relationship Id="rId64" Target="slides/slide11.xml" Type="http://schemas.openxmlformats.org/officeDocument/2006/relationships/slide"/><Relationship Id="rId65" Target="slides/slide12.xml" Type="http://schemas.openxmlformats.org/officeDocument/2006/relationships/slide"/><Relationship Id="rId66" Target="slides/slide13.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https://www.pfsense.org/" TargetMode="External" Type="http://schemas.openxmlformats.org/officeDocument/2006/relationships/hyperlink"/></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4.png" Type="http://schemas.openxmlformats.org/officeDocument/2006/relationships/image"/><Relationship Id="rId6" Target="../media/image1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7.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https://www.techtarget.com/searchnetworking/definition/packet" TargetMode="External" Type="http://schemas.openxmlformats.org/officeDocument/2006/relationships/hyperlink"/><Relationship Id="rId8" Target="https://www.techtarget.com/searchsecurity/definition/payload" TargetMode="External" Type="http://schemas.openxmlformats.org/officeDocument/2006/relationships/hyperlink"/></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22.png" Type="http://schemas.openxmlformats.org/officeDocument/2006/relationships/image"/><Relationship Id="rId6"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58071"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4236347" y="3202251"/>
            <a:ext cx="9815307" cy="4208864"/>
            <a:chOff x="0" y="0"/>
            <a:chExt cx="1895495" cy="812800"/>
          </a:xfrm>
        </p:grpSpPr>
        <p:sp>
          <p:nvSpPr>
            <p:cNvPr name="Freeform 6" id="6"/>
            <p:cNvSpPr/>
            <p:nvPr/>
          </p:nvSpPr>
          <p:spPr>
            <a:xfrm flipH="false" flipV="false" rot="0">
              <a:off x="0" y="0"/>
              <a:ext cx="1895495" cy="812800"/>
            </a:xfrm>
            <a:custGeom>
              <a:avLst/>
              <a:gdLst/>
              <a:ahLst/>
              <a:cxnLst/>
              <a:rect r="r" b="b" t="t" l="l"/>
              <a:pathLst>
                <a:path h="812800" w="1895495">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sp>
        <p:sp>
          <p:nvSpPr>
            <p:cNvPr name="TextBox 7" id="7"/>
            <p:cNvSpPr txBox="true"/>
            <p:nvPr/>
          </p:nvSpPr>
          <p:spPr>
            <a:xfrm>
              <a:off x="0" y="-19050"/>
              <a:ext cx="1895495" cy="831850"/>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4236347" y="3847147"/>
            <a:ext cx="9815307" cy="2785722"/>
          </a:xfrm>
          <a:prstGeom prst="rect">
            <a:avLst/>
          </a:prstGeom>
        </p:spPr>
        <p:txBody>
          <a:bodyPr anchor="t" rtlCol="false" tIns="0" lIns="0" bIns="0" rIns="0">
            <a:spAutoFit/>
          </a:bodyPr>
          <a:lstStyle/>
          <a:p>
            <a:pPr algn="ctr">
              <a:lnSpc>
                <a:spcPts val="11233"/>
              </a:lnSpc>
            </a:pPr>
            <a:r>
              <a:rPr lang="en-US" sz="8139" spc="797">
                <a:solidFill>
                  <a:srgbClr val="231F20"/>
                </a:solidFill>
                <a:latin typeface="Oswald Bold"/>
              </a:rPr>
              <a:t>SECURITY TOOLS EXPLORATION</a:t>
            </a:r>
          </a:p>
        </p:txBody>
      </p:sp>
      <p:sp>
        <p:nvSpPr>
          <p:cNvPr name="TextBox 9" id="9"/>
          <p:cNvSpPr txBox="true"/>
          <p:nvPr/>
        </p:nvSpPr>
        <p:spPr>
          <a:xfrm rot="0">
            <a:off x="1028700" y="7482578"/>
            <a:ext cx="14539704" cy="1350960"/>
          </a:xfrm>
          <a:prstGeom prst="rect">
            <a:avLst/>
          </a:prstGeom>
        </p:spPr>
        <p:txBody>
          <a:bodyPr anchor="t" rtlCol="false" tIns="0" lIns="0" bIns="0" rIns="0">
            <a:spAutoFit/>
          </a:bodyPr>
          <a:lstStyle/>
          <a:p>
            <a:pPr algn="ctr">
              <a:lnSpc>
                <a:spcPts val="3661"/>
              </a:lnSpc>
            </a:pPr>
            <a:r>
              <a:rPr lang="en-US" sz="2653" spc="140">
                <a:solidFill>
                  <a:srgbClr val="231F20"/>
                </a:solidFill>
                <a:latin typeface="Montserrat Classic Bold"/>
              </a:rPr>
              <a:t>PRESENTED BY- BSSE1405,BSSE1422,</a:t>
            </a:r>
          </a:p>
          <a:p>
            <a:pPr algn="ctr">
              <a:lnSpc>
                <a:spcPts val="3661"/>
              </a:lnSpc>
            </a:pPr>
            <a:r>
              <a:rPr lang="en-US" sz="2653" spc="140">
                <a:solidFill>
                  <a:srgbClr val="231F20"/>
                </a:solidFill>
                <a:latin typeface="Montserrat Classic Bold"/>
              </a:rPr>
              <a:t>                               BSSE1441,BSSE1443,</a:t>
            </a:r>
          </a:p>
          <a:p>
            <a:pPr algn="ctr">
              <a:lnSpc>
                <a:spcPts val="3661"/>
              </a:lnSpc>
            </a:pPr>
            <a:r>
              <a:rPr lang="en-US" sz="2653" spc="140">
                <a:solidFill>
                  <a:srgbClr val="231F20"/>
                </a:solidFill>
                <a:latin typeface="Montserrat Classic Bold"/>
              </a:rPr>
              <a:t>                                BSSE1445,BSSE1449</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7659121">
            <a:off x="14966813" y="5942840"/>
            <a:ext cx="7629294" cy="7828566"/>
          </a:xfrm>
          <a:custGeom>
            <a:avLst/>
            <a:gdLst/>
            <a:ahLst/>
            <a:cxnLst/>
            <a:rect r="r" b="b" t="t" l="l"/>
            <a:pathLst>
              <a:path h="7828566" w="7629294">
                <a:moveTo>
                  <a:pt x="0" y="0"/>
                </a:moveTo>
                <a:lnTo>
                  <a:pt x="7629294" y="0"/>
                </a:lnTo>
                <a:lnTo>
                  <a:pt x="7629294" y="7828567"/>
                </a:lnTo>
                <a:lnTo>
                  <a:pt x="0" y="78285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832580" y="-5793694"/>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1940067" y="5907705"/>
            <a:ext cx="3770308" cy="3350595"/>
          </a:xfrm>
          <a:custGeom>
            <a:avLst/>
            <a:gdLst/>
            <a:ahLst/>
            <a:cxnLst/>
            <a:rect r="r" b="b" t="t" l="l"/>
            <a:pathLst>
              <a:path h="3350595" w="3770308">
                <a:moveTo>
                  <a:pt x="0" y="0"/>
                </a:moveTo>
                <a:lnTo>
                  <a:pt x="3770308" y="0"/>
                </a:lnTo>
                <a:lnTo>
                  <a:pt x="3770308" y="3350595"/>
                </a:lnTo>
                <a:lnTo>
                  <a:pt x="0" y="3350595"/>
                </a:lnTo>
                <a:lnTo>
                  <a:pt x="0" y="0"/>
                </a:lnTo>
                <a:close/>
              </a:path>
            </a:pathLst>
          </a:custGeom>
          <a:blipFill>
            <a:blip r:embed="rId5"/>
            <a:stretch>
              <a:fillRect l="0" t="0" r="0" b="0"/>
            </a:stretch>
          </a:blipFill>
        </p:spPr>
      </p:sp>
      <p:sp>
        <p:nvSpPr>
          <p:cNvPr name="TextBox 6" id="6"/>
          <p:cNvSpPr txBox="true"/>
          <p:nvPr/>
        </p:nvSpPr>
        <p:spPr>
          <a:xfrm rot="0">
            <a:off x="1931755" y="1804233"/>
            <a:ext cx="7101620" cy="1764945"/>
          </a:xfrm>
          <a:prstGeom prst="rect">
            <a:avLst/>
          </a:prstGeom>
        </p:spPr>
        <p:txBody>
          <a:bodyPr anchor="t" rtlCol="false" tIns="0" lIns="0" bIns="0" rIns="0">
            <a:spAutoFit/>
          </a:bodyPr>
          <a:lstStyle/>
          <a:p>
            <a:pPr algn="ctr">
              <a:lnSpc>
                <a:spcPts val="6571"/>
              </a:lnSpc>
            </a:pPr>
            <a:r>
              <a:rPr lang="en-US" sz="4693">
                <a:solidFill>
                  <a:srgbClr val="000000"/>
                </a:solidFill>
                <a:latin typeface="Oswald Bold"/>
              </a:rPr>
              <a:t>Penetration Testing Software</a:t>
            </a:r>
          </a:p>
          <a:p>
            <a:pPr algn="l">
              <a:lnSpc>
                <a:spcPts val="7750"/>
              </a:lnSpc>
            </a:pPr>
            <a:r>
              <a:rPr lang="en-US" sz="5536">
                <a:solidFill>
                  <a:srgbClr val="5F318E"/>
                </a:solidFill>
                <a:latin typeface="Oswald Bold"/>
              </a:rPr>
              <a:t>Metasploit</a:t>
            </a:r>
          </a:p>
        </p:txBody>
      </p:sp>
      <p:sp>
        <p:nvSpPr>
          <p:cNvPr name="TextBox 7" id="7"/>
          <p:cNvSpPr txBox="true"/>
          <p:nvPr/>
        </p:nvSpPr>
        <p:spPr>
          <a:xfrm rot="0">
            <a:off x="1931755" y="4417262"/>
            <a:ext cx="12233631" cy="3284651"/>
          </a:xfrm>
          <a:prstGeom prst="rect">
            <a:avLst/>
          </a:prstGeom>
        </p:spPr>
        <p:txBody>
          <a:bodyPr anchor="t" rtlCol="false" tIns="0" lIns="0" bIns="0" rIns="0">
            <a:spAutoFit/>
          </a:bodyPr>
          <a:lstStyle/>
          <a:p>
            <a:pPr algn="l">
              <a:lnSpc>
                <a:spcPts val="3723"/>
              </a:lnSpc>
              <a:spcBef>
                <a:spcPct val="0"/>
              </a:spcBef>
            </a:pPr>
            <a:r>
              <a:rPr lang="en-US" sz="2864">
                <a:solidFill>
                  <a:srgbClr val="000000"/>
                </a:solidFill>
                <a:latin typeface="Montserrat Bold"/>
              </a:rPr>
              <a:t>Tool's Services:</a:t>
            </a:r>
          </a:p>
          <a:p>
            <a:pPr algn="l">
              <a:lnSpc>
                <a:spcPts val="3150"/>
              </a:lnSpc>
              <a:spcBef>
                <a:spcPct val="0"/>
              </a:spcBef>
            </a:pPr>
            <a:r>
              <a:rPr lang="en-US" sz="2423">
                <a:solidFill>
                  <a:srgbClr val="000000"/>
                </a:solidFill>
                <a:latin typeface="Montserrat"/>
              </a:rPr>
              <a:t>Metasploit offers a range of services and modules tailored to different stages of </a:t>
            </a:r>
          </a:p>
          <a:p>
            <a:pPr algn="l">
              <a:lnSpc>
                <a:spcPts val="3150"/>
              </a:lnSpc>
              <a:spcBef>
                <a:spcPct val="0"/>
              </a:spcBef>
            </a:pPr>
            <a:r>
              <a:rPr lang="en-US" sz="2423">
                <a:solidFill>
                  <a:srgbClr val="000000"/>
                </a:solidFill>
                <a:latin typeface="Montserrat"/>
              </a:rPr>
              <a:t>the penetration testing process:</a:t>
            </a:r>
          </a:p>
          <a:p>
            <a:pPr algn="l" marL="523266" indent="-261633" lvl="1">
              <a:lnSpc>
                <a:spcPts val="3150"/>
              </a:lnSpc>
              <a:buFont typeface="Arial"/>
              <a:buChar char="•"/>
            </a:pPr>
            <a:r>
              <a:rPr lang="en-US" sz="2423">
                <a:solidFill>
                  <a:srgbClr val="000000"/>
                </a:solidFill>
                <a:latin typeface="Montserrat"/>
              </a:rPr>
              <a:t>Module Exploitation</a:t>
            </a:r>
          </a:p>
          <a:p>
            <a:pPr algn="l" marL="523266" indent="-261633" lvl="1">
              <a:lnSpc>
                <a:spcPts val="3150"/>
              </a:lnSpc>
              <a:buFont typeface="Arial"/>
              <a:buChar char="•"/>
            </a:pPr>
            <a:r>
              <a:rPr lang="en-US" sz="2423">
                <a:solidFill>
                  <a:srgbClr val="000000"/>
                </a:solidFill>
                <a:latin typeface="Montserrat"/>
              </a:rPr>
              <a:t>Payload Development</a:t>
            </a:r>
          </a:p>
          <a:p>
            <a:pPr algn="l" marL="523266" indent="-261633" lvl="1">
              <a:lnSpc>
                <a:spcPts val="3150"/>
              </a:lnSpc>
              <a:buFont typeface="Arial"/>
              <a:buChar char="•"/>
            </a:pPr>
            <a:r>
              <a:rPr lang="en-US" sz="2423">
                <a:solidFill>
                  <a:srgbClr val="000000"/>
                </a:solidFill>
                <a:latin typeface="Montserrat"/>
              </a:rPr>
              <a:t>Post-Exploitation Framework</a:t>
            </a:r>
          </a:p>
          <a:p>
            <a:pPr algn="l" marL="523266" indent="-261633" lvl="1">
              <a:lnSpc>
                <a:spcPts val="3150"/>
              </a:lnSpc>
              <a:buFont typeface="Arial"/>
              <a:buChar char="•"/>
            </a:pPr>
            <a:r>
              <a:rPr lang="en-US" sz="2423">
                <a:solidFill>
                  <a:srgbClr val="000000"/>
                </a:solidFill>
                <a:latin typeface="Montserrat"/>
              </a:rPr>
              <a:t>Auxiliary Modules</a:t>
            </a:r>
          </a:p>
          <a:p>
            <a:pPr algn="l" marL="523266" indent="-261633" lvl="1">
              <a:lnSpc>
                <a:spcPts val="3150"/>
              </a:lnSpc>
              <a:buFont typeface="Arial"/>
              <a:buChar char="•"/>
            </a:pPr>
            <a:r>
              <a:rPr lang="en-US" sz="2423">
                <a:solidFill>
                  <a:srgbClr val="000000"/>
                </a:solidFill>
                <a:latin typeface="Montserrat"/>
              </a:rPr>
              <a:t>Integration and Automation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7659121">
            <a:off x="16271103" y="4638551"/>
            <a:ext cx="7629294" cy="7828566"/>
          </a:xfrm>
          <a:custGeom>
            <a:avLst/>
            <a:gdLst/>
            <a:ahLst/>
            <a:cxnLst/>
            <a:rect r="r" b="b" t="t" l="l"/>
            <a:pathLst>
              <a:path h="7828566" w="7629294">
                <a:moveTo>
                  <a:pt x="0" y="0"/>
                </a:moveTo>
                <a:lnTo>
                  <a:pt x="7629293" y="0"/>
                </a:lnTo>
                <a:lnTo>
                  <a:pt x="7629293"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015667" y="-2377698"/>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144000" y="4438034"/>
            <a:ext cx="179555" cy="4114800"/>
          </a:xfrm>
          <a:custGeom>
            <a:avLst/>
            <a:gdLst/>
            <a:ahLst/>
            <a:cxnLst/>
            <a:rect r="r" b="b" t="t" l="l"/>
            <a:pathLst>
              <a:path h="4114800" w="179555">
                <a:moveTo>
                  <a:pt x="0" y="0"/>
                </a:moveTo>
                <a:lnTo>
                  <a:pt x="179555" y="0"/>
                </a:lnTo>
                <a:lnTo>
                  <a:pt x="179555"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2513082" y="1353991"/>
            <a:ext cx="4286720" cy="1261347"/>
          </a:xfrm>
          <a:custGeom>
            <a:avLst/>
            <a:gdLst/>
            <a:ahLst/>
            <a:cxnLst/>
            <a:rect r="r" b="b" t="t" l="l"/>
            <a:pathLst>
              <a:path h="1261347" w="4286720">
                <a:moveTo>
                  <a:pt x="0" y="0"/>
                </a:moveTo>
                <a:lnTo>
                  <a:pt x="4286720" y="0"/>
                </a:lnTo>
                <a:lnTo>
                  <a:pt x="4286720" y="1261348"/>
                </a:lnTo>
                <a:lnTo>
                  <a:pt x="0" y="1261348"/>
                </a:lnTo>
                <a:lnTo>
                  <a:pt x="0" y="0"/>
                </a:lnTo>
                <a:close/>
              </a:path>
            </a:pathLst>
          </a:custGeom>
          <a:blipFill>
            <a:blip r:embed="rId7"/>
            <a:stretch>
              <a:fillRect l="0" t="0" r="0" b="0"/>
            </a:stretch>
          </a:blipFill>
        </p:spPr>
      </p:sp>
      <p:sp>
        <p:nvSpPr>
          <p:cNvPr name="TextBox 7" id="7"/>
          <p:cNvSpPr txBox="true"/>
          <p:nvPr/>
        </p:nvSpPr>
        <p:spPr>
          <a:xfrm rot="0">
            <a:off x="2006967" y="1041125"/>
            <a:ext cx="4497894" cy="1791831"/>
          </a:xfrm>
          <a:prstGeom prst="rect">
            <a:avLst/>
          </a:prstGeom>
        </p:spPr>
        <p:txBody>
          <a:bodyPr anchor="t" rtlCol="false" tIns="0" lIns="0" bIns="0" rIns="0">
            <a:spAutoFit/>
          </a:bodyPr>
          <a:lstStyle/>
          <a:p>
            <a:pPr algn="ctr">
              <a:lnSpc>
                <a:spcPts val="6655"/>
              </a:lnSpc>
            </a:pPr>
            <a:r>
              <a:rPr lang="en-US" sz="4753">
                <a:solidFill>
                  <a:srgbClr val="000000"/>
                </a:solidFill>
                <a:latin typeface="Oswald Bold"/>
              </a:rPr>
              <a:t>Firewall Softwares</a:t>
            </a:r>
          </a:p>
          <a:p>
            <a:pPr algn="l">
              <a:lnSpc>
                <a:spcPts val="7781"/>
              </a:lnSpc>
            </a:pPr>
            <a:r>
              <a:rPr lang="en-US" sz="5557">
                <a:solidFill>
                  <a:srgbClr val="5F318E"/>
                </a:solidFill>
                <a:latin typeface="Oswald Bold"/>
              </a:rPr>
              <a:t>PfSense</a:t>
            </a:r>
          </a:p>
        </p:txBody>
      </p:sp>
      <p:sp>
        <p:nvSpPr>
          <p:cNvPr name="TextBox 8" id="8"/>
          <p:cNvSpPr txBox="true"/>
          <p:nvPr/>
        </p:nvSpPr>
        <p:spPr>
          <a:xfrm rot="0">
            <a:off x="2006967" y="2874351"/>
            <a:ext cx="13591751" cy="1046463"/>
          </a:xfrm>
          <a:prstGeom prst="rect">
            <a:avLst/>
          </a:prstGeom>
        </p:spPr>
        <p:txBody>
          <a:bodyPr anchor="t" rtlCol="false" tIns="0" lIns="0" bIns="0" rIns="0">
            <a:spAutoFit/>
          </a:bodyPr>
          <a:lstStyle/>
          <a:p>
            <a:pPr algn="l">
              <a:lnSpc>
                <a:spcPts val="2875"/>
              </a:lnSpc>
            </a:pPr>
            <a:r>
              <a:rPr lang="en-US" sz="2054">
                <a:solidFill>
                  <a:srgbClr val="000000"/>
                </a:solidFill>
                <a:latin typeface="Montserrat Medium"/>
              </a:rPr>
              <a:t>The firewall/router software </a:t>
            </a:r>
            <a:r>
              <a:rPr lang="en-US" sz="2054" u="sng">
                <a:solidFill>
                  <a:srgbClr val="000000"/>
                </a:solidFill>
                <a:latin typeface="Montserrat Medium"/>
                <a:hlinkClick r:id="rId8" tooltip="https://www.pfsense.org/"/>
              </a:rPr>
              <a:t>pfSense</a:t>
            </a:r>
            <a:r>
              <a:rPr lang="en-US" sz="2054">
                <a:solidFill>
                  <a:srgbClr val="000000"/>
                </a:solidFill>
                <a:latin typeface="Montserrat Medium"/>
              </a:rPr>
              <a:t> can be installed on either a physical computer or virtual machine to protect networks. PfSense is based on the FreeBSD OS and has become one of the most popular open-source firewall/router projects available.</a:t>
            </a:r>
          </a:p>
        </p:txBody>
      </p:sp>
      <p:sp>
        <p:nvSpPr>
          <p:cNvPr name="TextBox 9" id="9"/>
          <p:cNvSpPr txBox="true"/>
          <p:nvPr/>
        </p:nvSpPr>
        <p:spPr>
          <a:xfrm rot="0">
            <a:off x="1774059" y="4198876"/>
            <a:ext cx="6873512" cy="4927562"/>
          </a:xfrm>
          <a:prstGeom prst="rect">
            <a:avLst/>
          </a:prstGeom>
        </p:spPr>
        <p:txBody>
          <a:bodyPr anchor="t" rtlCol="false" tIns="0" lIns="0" bIns="0" rIns="0">
            <a:spAutoFit/>
          </a:bodyPr>
          <a:lstStyle/>
          <a:p>
            <a:pPr algn="l" marL="471940" indent="-235970" lvl="1">
              <a:lnSpc>
                <a:spcPts val="2841"/>
              </a:lnSpc>
              <a:buFont typeface="Arial"/>
              <a:buChar char="•"/>
            </a:pPr>
            <a:r>
              <a:rPr lang="en-US" sz="2185">
                <a:solidFill>
                  <a:srgbClr val="000000"/>
                </a:solidFill>
                <a:latin typeface="Montserrat Bold"/>
              </a:rPr>
              <a:t>Stateful Firewall:</a:t>
            </a:r>
            <a:r>
              <a:rPr lang="en-US" sz="2185">
                <a:solidFill>
                  <a:srgbClr val="000000"/>
                </a:solidFill>
                <a:latin typeface="Montserrat"/>
              </a:rPr>
              <a:t> Pfsense inspects incoming and outgoing traffic, allowing only authorized connections based on pre-defined rules. This helps block malicious traffic and unauthorized access attempts.</a:t>
            </a:r>
          </a:p>
          <a:p>
            <a:pPr algn="l" marL="471940" indent="-235970" lvl="1">
              <a:lnSpc>
                <a:spcPts val="2841"/>
              </a:lnSpc>
              <a:buFont typeface="Arial"/>
              <a:buChar char="•"/>
            </a:pPr>
            <a:r>
              <a:rPr lang="en-US" sz="2185">
                <a:solidFill>
                  <a:srgbClr val="000000"/>
                </a:solidFill>
                <a:latin typeface="Montserrat Bold"/>
              </a:rPr>
              <a:t>VPN (Virtual Private Network):</a:t>
            </a:r>
            <a:r>
              <a:rPr lang="en-US" sz="2185">
                <a:solidFill>
                  <a:srgbClr val="000000"/>
                </a:solidFill>
                <a:latin typeface="Montserrat"/>
              </a:rPr>
              <a:t> Pfsense allows secure remote access to your network using various VPN protocols, encrypting data in transit and protecting sensitive information.</a:t>
            </a:r>
          </a:p>
          <a:p>
            <a:pPr algn="l" marL="471940" indent="-235970" lvl="1">
              <a:lnSpc>
                <a:spcPts val="2841"/>
              </a:lnSpc>
              <a:buFont typeface="Arial"/>
              <a:buChar char="•"/>
            </a:pPr>
            <a:r>
              <a:rPr lang="en-US" sz="2185">
                <a:solidFill>
                  <a:srgbClr val="000000"/>
                </a:solidFill>
                <a:latin typeface="Montserrat Bold"/>
              </a:rPr>
              <a:t>Multi-WAN (Wide Area Network):</a:t>
            </a:r>
            <a:r>
              <a:rPr lang="en-US" sz="2185">
                <a:solidFill>
                  <a:srgbClr val="000000"/>
                </a:solidFill>
                <a:latin typeface="Montserrat"/>
              </a:rPr>
              <a:t> Pfsense can manage multiple internet connections, providing redundancy and improving overall network reliability.</a:t>
            </a:r>
          </a:p>
        </p:txBody>
      </p:sp>
      <p:sp>
        <p:nvSpPr>
          <p:cNvPr name="TextBox 10" id="10"/>
          <p:cNvSpPr txBox="true"/>
          <p:nvPr/>
        </p:nvSpPr>
        <p:spPr>
          <a:xfrm rot="0">
            <a:off x="9603045" y="4390409"/>
            <a:ext cx="7201541" cy="3830002"/>
          </a:xfrm>
          <a:prstGeom prst="rect">
            <a:avLst/>
          </a:prstGeom>
        </p:spPr>
        <p:txBody>
          <a:bodyPr anchor="t" rtlCol="false" tIns="0" lIns="0" bIns="0" rIns="0">
            <a:spAutoFit/>
          </a:bodyPr>
          <a:lstStyle/>
          <a:p>
            <a:pPr algn="just">
              <a:lnSpc>
                <a:spcPts val="3780"/>
              </a:lnSpc>
            </a:pPr>
            <a:r>
              <a:rPr lang="en-US" sz="2700">
                <a:solidFill>
                  <a:srgbClr val="000000"/>
                </a:solidFill>
                <a:latin typeface="Montserrat Bold"/>
              </a:rPr>
              <a:t>Additional Security Features:</a:t>
            </a:r>
          </a:p>
          <a:p>
            <a:pPr algn="just" marL="453396" indent="-226698" lvl="1">
              <a:lnSpc>
                <a:spcPts val="2940"/>
              </a:lnSpc>
              <a:buFont typeface="Arial"/>
              <a:buChar char="•"/>
            </a:pPr>
            <a:r>
              <a:rPr lang="en-US" sz="2100">
                <a:solidFill>
                  <a:srgbClr val="000000"/>
                </a:solidFill>
                <a:latin typeface="Montserrat Medium"/>
              </a:rPr>
              <a:t>IDS/IPS (Intrusion Detection/Prevention System)</a:t>
            </a:r>
          </a:p>
          <a:p>
            <a:pPr algn="just" marL="453396" indent="-226698" lvl="1">
              <a:lnSpc>
                <a:spcPts val="2940"/>
              </a:lnSpc>
              <a:buFont typeface="Arial"/>
              <a:buChar char="•"/>
            </a:pPr>
            <a:r>
              <a:rPr lang="en-US" sz="2100">
                <a:solidFill>
                  <a:srgbClr val="000000"/>
                </a:solidFill>
                <a:latin typeface="Montserrat Medium"/>
              </a:rPr>
              <a:t>Packet Filtering</a:t>
            </a:r>
          </a:p>
          <a:p>
            <a:pPr algn="just" marL="453396" indent="-226698" lvl="1">
              <a:lnSpc>
                <a:spcPts val="2940"/>
              </a:lnSpc>
              <a:buFont typeface="Arial"/>
              <a:buChar char="•"/>
            </a:pPr>
            <a:r>
              <a:rPr lang="en-US" sz="2100">
                <a:solidFill>
                  <a:srgbClr val="000000"/>
                </a:solidFill>
                <a:latin typeface="Montserrat Medium"/>
              </a:rPr>
              <a:t>Web Filtering</a:t>
            </a:r>
          </a:p>
          <a:p>
            <a:pPr algn="just" marL="453396" indent="-226698" lvl="1">
              <a:lnSpc>
                <a:spcPts val="2940"/>
              </a:lnSpc>
              <a:buFont typeface="Arial"/>
              <a:buChar char="•"/>
            </a:pPr>
            <a:r>
              <a:rPr lang="en-US" sz="2100">
                <a:solidFill>
                  <a:srgbClr val="000000"/>
                </a:solidFill>
                <a:latin typeface="Montserrat Medium"/>
              </a:rPr>
              <a:t>User Authentication</a:t>
            </a:r>
          </a:p>
          <a:p>
            <a:pPr algn="just" marL="453396" indent="-226698" lvl="1">
              <a:lnSpc>
                <a:spcPts val="2940"/>
              </a:lnSpc>
              <a:buFont typeface="Arial"/>
              <a:buChar char="•"/>
            </a:pPr>
            <a:r>
              <a:rPr lang="en-US" sz="2100">
                <a:solidFill>
                  <a:srgbClr val="000000"/>
                </a:solidFill>
                <a:latin typeface="Montserrat Medium"/>
              </a:rPr>
              <a:t>Being open-source allows for continuous community development and improvement, with security vulnerabilities being identified and patched promptly.</a:t>
            </a:r>
          </a:p>
          <a:p>
            <a:pPr algn="just">
              <a:lnSpc>
                <a:spcPts val="2940"/>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TextBox 3" id="3"/>
          <p:cNvSpPr txBox="true"/>
          <p:nvPr/>
        </p:nvSpPr>
        <p:spPr>
          <a:xfrm rot="0">
            <a:off x="2887170" y="1344082"/>
            <a:ext cx="11991013" cy="1320287"/>
          </a:xfrm>
          <a:prstGeom prst="rect">
            <a:avLst/>
          </a:prstGeom>
        </p:spPr>
        <p:txBody>
          <a:bodyPr anchor="t" rtlCol="false" tIns="0" lIns="0" bIns="0" rIns="0">
            <a:spAutoFit/>
          </a:bodyPr>
          <a:lstStyle/>
          <a:p>
            <a:pPr algn="ctr">
              <a:lnSpc>
                <a:spcPts val="4776"/>
              </a:lnSpc>
            </a:pPr>
            <a:r>
              <a:rPr lang="en-US" sz="3461" spc="183">
                <a:solidFill>
                  <a:srgbClr val="231F20"/>
                </a:solidFill>
                <a:latin typeface="Oswald Bold"/>
              </a:rPr>
              <a:t>PERSONAL CYBERSECURITY SOFTWARE</a:t>
            </a:r>
          </a:p>
          <a:p>
            <a:pPr algn="ctr">
              <a:lnSpc>
                <a:spcPts val="6018"/>
              </a:lnSpc>
            </a:pPr>
            <a:r>
              <a:rPr lang="en-US" sz="4361" spc="231">
                <a:solidFill>
                  <a:srgbClr val="5F318E"/>
                </a:solidFill>
                <a:latin typeface="Oswald Bold"/>
              </a:rPr>
              <a:t>LIFELOCK</a:t>
            </a:r>
          </a:p>
        </p:txBody>
      </p:sp>
      <p:sp>
        <p:nvSpPr>
          <p:cNvPr name="Freeform 4" id="4"/>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2882483" y="6976744"/>
            <a:ext cx="4782205" cy="2692683"/>
          </a:xfrm>
          <a:custGeom>
            <a:avLst/>
            <a:gdLst/>
            <a:ahLst/>
            <a:cxnLst/>
            <a:rect r="r" b="b" t="t" l="l"/>
            <a:pathLst>
              <a:path h="2692683" w="4782205">
                <a:moveTo>
                  <a:pt x="0" y="0"/>
                </a:moveTo>
                <a:lnTo>
                  <a:pt x="4782205" y="0"/>
                </a:lnTo>
                <a:lnTo>
                  <a:pt x="4782205" y="2692683"/>
                </a:lnTo>
                <a:lnTo>
                  <a:pt x="0" y="2692683"/>
                </a:lnTo>
                <a:lnTo>
                  <a:pt x="0" y="0"/>
                </a:lnTo>
                <a:close/>
              </a:path>
            </a:pathLst>
          </a:custGeom>
          <a:blipFill>
            <a:blip r:embed="rId5"/>
            <a:stretch>
              <a:fillRect l="0" t="0" r="0" b="0"/>
            </a:stretch>
          </a:blipFill>
        </p:spPr>
      </p:sp>
      <p:sp>
        <p:nvSpPr>
          <p:cNvPr name="TextBox 7" id="7"/>
          <p:cNvSpPr txBox="true"/>
          <p:nvPr/>
        </p:nvSpPr>
        <p:spPr>
          <a:xfrm rot="0">
            <a:off x="1149017" y="3277607"/>
            <a:ext cx="16613789" cy="1568201"/>
          </a:xfrm>
          <a:prstGeom prst="rect">
            <a:avLst/>
          </a:prstGeom>
        </p:spPr>
        <p:txBody>
          <a:bodyPr anchor="t" rtlCol="false" tIns="0" lIns="0" bIns="0" rIns="0">
            <a:spAutoFit/>
          </a:bodyPr>
          <a:lstStyle/>
          <a:p>
            <a:pPr algn="ctr">
              <a:lnSpc>
                <a:spcPts val="3127"/>
              </a:lnSpc>
            </a:pPr>
            <a:r>
              <a:rPr lang="en-US" sz="2234">
                <a:solidFill>
                  <a:srgbClr val="000000"/>
                </a:solidFill>
                <a:latin typeface="Montserrat Medium"/>
              </a:rPr>
              <a:t>LifeLock offers comprehensive protection against identity theft by monitoring against easy-to-miss identity threats (like payday loans or crimes committed in your name) as well as identity restoration services and $1 million coverage for lawyers and other experts if identity theft does occur while you are a member.</a:t>
            </a:r>
          </a:p>
          <a:p>
            <a:pPr algn="ctr">
              <a:lnSpc>
                <a:spcPts val="3127"/>
              </a:lnSpc>
            </a:pPr>
          </a:p>
        </p:txBody>
      </p:sp>
      <p:sp>
        <p:nvSpPr>
          <p:cNvPr name="TextBox 8" id="8"/>
          <p:cNvSpPr txBox="true"/>
          <p:nvPr/>
        </p:nvSpPr>
        <p:spPr>
          <a:xfrm rot="0">
            <a:off x="5405517" y="5086350"/>
            <a:ext cx="7476966" cy="3723638"/>
          </a:xfrm>
          <a:prstGeom prst="rect">
            <a:avLst/>
          </a:prstGeom>
        </p:spPr>
        <p:txBody>
          <a:bodyPr anchor="t" rtlCol="false" tIns="0" lIns="0" bIns="0" rIns="0">
            <a:spAutoFit/>
          </a:bodyPr>
          <a:lstStyle/>
          <a:p>
            <a:pPr algn="ctr">
              <a:lnSpc>
                <a:spcPts val="4340"/>
              </a:lnSpc>
            </a:pPr>
            <a:r>
              <a:rPr lang="en-US" sz="3100">
                <a:solidFill>
                  <a:srgbClr val="000000"/>
                </a:solidFill>
                <a:latin typeface="Montserrat Bold"/>
              </a:rPr>
              <a:t>LifeLock Features</a:t>
            </a:r>
          </a:p>
          <a:p>
            <a:pPr algn="just" marL="561353" indent="-280677" lvl="1">
              <a:lnSpc>
                <a:spcPts val="3640"/>
              </a:lnSpc>
              <a:buFont typeface="Arial"/>
              <a:buChar char="•"/>
            </a:pPr>
            <a:r>
              <a:rPr lang="en-US" sz="2600">
                <a:solidFill>
                  <a:srgbClr val="000000"/>
                </a:solidFill>
                <a:latin typeface="Montserrat"/>
              </a:rPr>
              <a:t>Identity and social security number alerts</a:t>
            </a:r>
          </a:p>
          <a:p>
            <a:pPr algn="just" marL="561353" indent="-280677" lvl="1">
              <a:lnSpc>
                <a:spcPts val="3640"/>
              </a:lnSpc>
              <a:buFont typeface="Arial"/>
              <a:buChar char="•"/>
            </a:pPr>
            <a:r>
              <a:rPr lang="en-US" sz="2600">
                <a:solidFill>
                  <a:srgbClr val="000000"/>
                </a:solidFill>
                <a:latin typeface="Montserrat"/>
              </a:rPr>
              <a:t>Phone takeover monitoring</a:t>
            </a:r>
          </a:p>
          <a:p>
            <a:pPr algn="just" marL="561353" indent="-280677" lvl="1">
              <a:lnSpc>
                <a:spcPts val="3640"/>
              </a:lnSpc>
              <a:buFont typeface="Arial"/>
              <a:buChar char="•"/>
            </a:pPr>
            <a:r>
              <a:rPr lang="en-US" sz="2600">
                <a:solidFill>
                  <a:srgbClr val="000000"/>
                </a:solidFill>
                <a:latin typeface="Montserrat"/>
              </a:rPr>
              <a:t>Alerts on crimes committed in your name</a:t>
            </a:r>
          </a:p>
          <a:p>
            <a:pPr algn="just" marL="561353" indent="-280677" lvl="1">
              <a:lnSpc>
                <a:spcPts val="3640"/>
              </a:lnSpc>
              <a:buFont typeface="Arial"/>
              <a:buChar char="•"/>
            </a:pPr>
            <a:r>
              <a:rPr lang="en-US" sz="2600">
                <a:solidFill>
                  <a:srgbClr val="000000"/>
                </a:solidFill>
                <a:latin typeface="Montserrat"/>
              </a:rPr>
              <a:t>Credit reports and scores</a:t>
            </a:r>
          </a:p>
          <a:p>
            <a:pPr algn="just" marL="561353" indent="-280677" lvl="1">
              <a:lnSpc>
                <a:spcPts val="3640"/>
              </a:lnSpc>
              <a:buFont typeface="Arial"/>
              <a:buChar char="•"/>
            </a:pPr>
            <a:r>
              <a:rPr lang="en-US" sz="2600">
                <a:solidFill>
                  <a:srgbClr val="000000"/>
                </a:solidFill>
                <a:latin typeface="Montserrat"/>
              </a:rPr>
              <a:t>Home title monitoring</a:t>
            </a:r>
          </a:p>
          <a:p>
            <a:pPr algn="just" marL="561353" indent="-280677" lvl="1">
              <a:lnSpc>
                <a:spcPts val="3640"/>
              </a:lnSpc>
              <a:buFont typeface="Arial"/>
              <a:buChar char="•"/>
            </a:pPr>
            <a:r>
              <a:rPr lang="en-US" sz="2600">
                <a:solidFill>
                  <a:srgbClr val="000000"/>
                </a:solidFill>
                <a:latin typeface="Montserrat"/>
              </a:rPr>
              <a:t>Social media monitoring</a:t>
            </a:r>
          </a:p>
          <a:p>
            <a:pPr algn="just">
              <a:lnSpc>
                <a:spcPts val="3080"/>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8169367" y="-10264537"/>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831085" y="4206517"/>
            <a:ext cx="8625830" cy="1702517"/>
          </a:xfrm>
          <a:prstGeom prst="rect">
            <a:avLst/>
          </a:prstGeom>
        </p:spPr>
        <p:txBody>
          <a:bodyPr anchor="t" rtlCol="false" tIns="0" lIns="0" bIns="0" rIns="0">
            <a:spAutoFit/>
          </a:bodyPr>
          <a:lstStyle/>
          <a:p>
            <a:pPr algn="l">
              <a:lnSpc>
                <a:spcPts val="13948"/>
              </a:lnSpc>
            </a:pPr>
            <a:r>
              <a:rPr lang="en-US" sz="10107" spc="990">
                <a:solidFill>
                  <a:srgbClr val="FFFFFF"/>
                </a:solidFill>
                <a:latin typeface="Oswald Bold"/>
              </a:rPr>
              <a:t>THANK YOU!</a:t>
            </a:r>
          </a:p>
        </p:txBody>
      </p:sp>
      <p:sp>
        <p:nvSpPr>
          <p:cNvPr name="Freeform 4" id="4"/>
          <p:cNvSpPr/>
          <p:nvPr/>
        </p:nvSpPr>
        <p:spPr>
          <a:xfrm flipH="false" flipV="false" rot="0">
            <a:off x="14441039" y="-3936362"/>
            <a:ext cx="15841853" cy="16255633"/>
          </a:xfrm>
          <a:custGeom>
            <a:avLst/>
            <a:gdLst/>
            <a:ahLst/>
            <a:cxnLst/>
            <a:rect r="r" b="b" t="t" l="l"/>
            <a:pathLst>
              <a:path h="16255633" w="15841853">
                <a:moveTo>
                  <a:pt x="0" y="0"/>
                </a:moveTo>
                <a:lnTo>
                  <a:pt x="15841852" y="0"/>
                </a:lnTo>
                <a:lnTo>
                  <a:pt x="15841852" y="16255633"/>
                </a:lnTo>
                <a:lnTo>
                  <a:pt x="0" y="16255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4236347" y="3039068"/>
            <a:ext cx="9815307" cy="4208864"/>
            <a:chOff x="0" y="0"/>
            <a:chExt cx="1895495" cy="812800"/>
          </a:xfrm>
        </p:grpSpPr>
        <p:sp>
          <p:nvSpPr>
            <p:cNvPr name="Freeform 6" id="6"/>
            <p:cNvSpPr/>
            <p:nvPr/>
          </p:nvSpPr>
          <p:spPr>
            <a:xfrm flipH="false" flipV="false" rot="0">
              <a:off x="0" y="0"/>
              <a:ext cx="1895495" cy="812800"/>
            </a:xfrm>
            <a:custGeom>
              <a:avLst/>
              <a:gdLst/>
              <a:ahLst/>
              <a:cxnLst/>
              <a:rect r="r" b="b" t="t" l="l"/>
              <a:pathLst>
                <a:path h="812800" w="1895495">
                  <a:moveTo>
                    <a:pt x="0" y="0"/>
                  </a:moveTo>
                  <a:lnTo>
                    <a:pt x="1895495" y="0"/>
                  </a:lnTo>
                  <a:lnTo>
                    <a:pt x="1895495" y="812800"/>
                  </a:lnTo>
                  <a:lnTo>
                    <a:pt x="0" y="812800"/>
                  </a:lnTo>
                  <a:close/>
                </a:path>
              </a:pathLst>
            </a:custGeom>
            <a:solidFill>
              <a:srgbClr val="000000">
                <a:alpha val="0"/>
              </a:srgbClr>
            </a:solidFill>
            <a:ln w="38100" cap="sq">
              <a:solidFill>
                <a:srgbClr val="FFFFFF"/>
              </a:solidFill>
              <a:prstDash val="solid"/>
              <a:miter/>
            </a:ln>
          </p:spPr>
        </p:sp>
        <p:sp>
          <p:nvSpPr>
            <p:cNvPr name="TextBox 7" id="7"/>
            <p:cNvSpPr txBox="true"/>
            <p:nvPr/>
          </p:nvSpPr>
          <p:spPr>
            <a:xfrm>
              <a:off x="0" y="-19050"/>
              <a:ext cx="1895495" cy="831850"/>
            </a:xfrm>
            <a:prstGeom prst="rect">
              <a:avLst/>
            </a:prstGeom>
          </p:spPr>
          <p:txBody>
            <a:bodyPr anchor="ctr" rtlCol="false" tIns="50800" lIns="50800" bIns="50800" rIns="50800"/>
            <a:lstStyle/>
            <a:p>
              <a:pPr algn="ctr">
                <a:lnSpc>
                  <a:spcPts val="2859"/>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568590" y="7509018"/>
            <a:ext cx="10495097" cy="1032847"/>
          </a:xfrm>
          <a:custGeom>
            <a:avLst/>
            <a:gdLst/>
            <a:ahLst/>
            <a:cxnLst/>
            <a:rect r="r" b="b" t="t" l="l"/>
            <a:pathLst>
              <a:path h="1032847" w="10495097">
                <a:moveTo>
                  <a:pt x="0" y="0"/>
                </a:moveTo>
                <a:lnTo>
                  <a:pt x="10495097" y="0"/>
                </a:lnTo>
                <a:lnTo>
                  <a:pt x="10495097" y="1032848"/>
                </a:lnTo>
                <a:lnTo>
                  <a:pt x="0" y="1032848"/>
                </a:lnTo>
                <a:lnTo>
                  <a:pt x="0" y="0"/>
                </a:lnTo>
                <a:close/>
              </a:path>
            </a:pathLst>
          </a:custGeom>
          <a:blipFill>
            <a:blip r:embed="rId3"/>
            <a:stretch>
              <a:fillRect l="0" t="-96881" r="0" b="-3804"/>
            </a:stretch>
          </a:blipFill>
        </p:spPr>
      </p:sp>
      <p:sp>
        <p:nvSpPr>
          <p:cNvPr name="Freeform 7" id="7"/>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2142191" y="926705"/>
            <a:ext cx="8616594" cy="1235612"/>
          </a:xfrm>
          <a:prstGeom prst="rect">
            <a:avLst/>
          </a:prstGeom>
        </p:spPr>
        <p:txBody>
          <a:bodyPr anchor="t" rtlCol="false" tIns="0" lIns="0" bIns="0" rIns="0">
            <a:spAutoFit/>
          </a:bodyPr>
          <a:lstStyle/>
          <a:p>
            <a:pPr algn="l">
              <a:lnSpc>
                <a:spcPts val="10022"/>
              </a:lnSpc>
            </a:pPr>
            <a:r>
              <a:rPr lang="en-US" sz="7262" spc="711">
                <a:solidFill>
                  <a:srgbClr val="231F20"/>
                </a:solidFill>
                <a:latin typeface="Oswald Bold"/>
              </a:rPr>
              <a:t>ABOUT THE TOPIC</a:t>
            </a:r>
          </a:p>
        </p:txBody>
      </p:sp>
      <p:sp>
        <p:nvSpPr>
          <p:cNvPr name="Freeform 9" id="9"/>
          <p:cNvSpPr/>
          <p:nvPr/>
        </p:nvSpPr>
        <p:spPr>
          <a:xfrm flipH="false" flipV="false" rot="0">
            <a:off x="11514547" y="1937553"/>
            <a:ext cx="6086353" cy="7144335"/>
          </a:xfrm>
          <a:custGeom>
            <a:avLst/>
            <a:gdLst/>
            <a:ahLst/>
            <a:cxnLst/>
            <a:rect r="r" b="b" t="t" l="l"/>
            <a:pathLst>
              <a:path h="7144335" w="6086353">
                <a:moveTo>
                  <a:pt x="0" y="0"/>
                </a:moveTo>
                <a:lnTo>
                  <a:pt x="6086353" y="0"/>
                </a:lnTo>
                <a:lnTo>
                  <a:pt x="6086353" y="7144335"/>
                </a:lnTo>
                <a:lnTo>
                  <a:pt x="0" y="7144335"/>
                </a:lnTo>
                <a:lnTo>
                  <a:pt x="0" y="0"/>
                </a:lnTo>
                <a:close/>
              </a:path>
            </a:pathLst>
          </a:custGeom>
          <a:blipFill>
            <a:blip r:embed="rId6"/>
            <a:stretch>
              <a:fillRect l="-11332" t="0" r="-6050" b="0"/>
            </a:stretch>
          </a:blipFill>
        </p:spPr>
      </p:sp>
      <p:grpSp>
        <p:nvGrpSpPr>
          <p:cNvPr name="Group 10" id="10"/>
          <p:cNvGrpSpPr/>
          <p:nvPr/>
        </p:nvGrpSpPr>
        <p:grpSpPr>
          <a:xfrm rot="0">
            <a:off x="1708335" y="3510423"/>
            <a:ext cx="10495097" cy="3998596"/>
            <a:chOff x="0" y="0"/>
            <a:chExt cx="4021126" cy="1532035"/>
          </a:xfrm>
        </p:grpSpPr>
        <p:sp>
          <p:nvSpPr>
            <p:cNvPr name="Freeform 11" id="11"/>
            <p:cNvSpPr/>
            <p:nvPr/>
          </p:nvSpPr>
          <p:spPr>
            <a:xfrm flipH="false" flipV="false" rot="0">
              <a:off x="0" y="0"/>
              <a:ext cx="4021126" cy="1532035"/>
            </a:xfrm>
            <a:custGeom>
              <a:avLst/>
              <a:gdLst/>
              <a:ahLst/>
              <a:cxnLst/>
              <a:rect r="r" b="b" t="t" l="l"/>
              <a:pathLst>
                <a:path h="1532035" w="4021126">
                  <a:moveTo>
                    <a:pt x="0" y="0"/>
                  </a:moveTo>
                  <a:lnTo>
                    <a:pt x="4021126" y="0"/>
                  </a:lnTo>
                  <a:lnTo>
                    <a:pt x="4021126" y="1532035"/>
                  </a:lnTo>
                  <a:lnTo>
                    <a:pt x="0" y="1532035"/>
                  </a:lnTo>
                  <a:close/>
                </a:path>
              </a:pathLst>
            </a:custGeom>
            <a:solidFill>
              <a:srgbClr val="EFEFEF"/>
            </a:solidFill>
          </p:spPr>
        </p:sp>
        <p:sp>
          <p:nvSpPr>
            <p:cNvPr name="TextBox 12" id="12"/>
            <p:cNvSpPr txBox="true"/>
            <p:nvPr/>
          </p:nvSpPr>
          <p:spPr>
            <a:xfrm>
              <a:off x="0" y="-19050"/>
              <a:ext cx="4021126" cy="1551085"/>
            </a:xfrm>
            <a:prstGeom prst="rect">
              <a:avLst/>
            </a:prstGeom>
          </p:spPr>
          <p:txBody>
            <a:bodyPr anchor="ctr" rtlCol="false" tIns="50800" lIns="50800" bIns="50800" rIns="50800"/>
            <a:lstStyle/>
            <a:p>
              <a:pPr algn="ctr">
                <a:lnSpc>
                  <a:spcPts val="2859"/>
                </a:lnSpc>
              </a:pPr>
            </a:p>
          </p:txBody>
        </p:sp>
      </p:grpSp>
      <p:sp>
        <p:nvSpPr>
          <p:cNvPr name="Freeform 13" id="13"/>
          <p:cNvSpPr/>
          <p:nvPr/>
        </p:nvSpPr>
        <p:spPr>
          <a:xfrm flipH="false" flipV="false" rot="0">
            <a:off x="1830595" y="4470569"/>
            <a:ext cx="2078303" cy="2078303"/>
          </a:xfrm>
          <a:custGeom>
            <a:avLst/>
            <a:gdLst/>
            <a:ahLst/>
            <a:cxnLst/>
            <a:rect r="r" b="b" t="t" l="l"/>
            <a:pathLst>
              <a:path h="2078303" w="2078303">
                <a:moveTo>
                  <a:pt x="0" y="0"/>
                </a:moveTo>
                <a:lnTo>
                  <a:pt x="2078304" y="0"/>
                </a:lnTo>
                <a:lnTo>
                  <a:pt x="2078304" y="2078303"/>
                </a:lnTo>
                <a:lnTo>
                  <a:pt x="0" y="207830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4017589" y="4171958"/>
            <a:ext cx="7720025" cy="2646950"/>
          </a:xfrm>
          <a:prstGeom prst="rect">
            <a:avLst/>
          </a:prstGeom>
        </p:spPr>
        <p:txBody>
          <a:bodyPr anchor="t" rtlCol="false" tIns="0" lIns="0" bIns="0" rIns="0">
            <a:spAutoFit/>
          </a:bodyPr>
          <a:lstStyle/>
          <a:p>
            <a:pPr algn="l" marL="0" indent="0" lvl="0">
              <a:lnSpc>
                <a:spcPts val="2360"/>
              </a:lnSpc>
              <a:spcBef>
                <a:spcPct val="0"/>
              </a:spcBef>
            </a:pPr>
            <a:r>
              <a:rPr lang="en-US" sz="1710" spc="167">
                <a:solidFill>
                  <a:srgbClr val="231F20"/>
                </a:solidFill>
                <a:latin typeface="DM Sans"/>
              </a:rPr>
              <a:t>A security tool can be defined as a software or application that is used to identify and address vulnerabilities and threats in software development. These tools automate security testing and analysis, allowing flaws to be detected and fixed as soon as they are introduced, reducing the cost and effort required for remediation. They play a crucial role in ensuring the development of secure software by continuously inspecting the code for security issues throughout the software development life cycle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13475833" y="-878730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4260093" y="4434807"/>
            <a:ext cx="2932415" cy="2351362"/>
            <a:chOff x="0" y="0"/>
            <a:chExt cx="1075555" cy="862436"/>
          </a:xfrm>
        </p:grpSpPr>
        <p:sp>
          <p:nvSpPr>
            <p:cNvPr name="Freeform 5" id="5"/>
            <p:cNvSpPr/>
            <p:nvPr/>
          </p:nvSpPr>
          <p:spPr>
            <a:xfrm flipH="false" flipV="false" rot="0">
              <a:off x="0" y="0"/>
              <a:ext cx="1075555" cy="862436"/>
            </a:xfrm>
            <a:custGeom>
              <a:avLst/>
              <a:gdLst/>
              <a:ahLst/>
              <a:cxnLst/>
              <a:rect r="r" b="b" t="t" l="l"/>
              <a:pathLst>
                <a:path h="862436" w="1075555">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name="TextBox 6" id="6"/>
            <p:cNvSpPr txBox="true"/>
            <p:nvPr/>
          </p:nvSpPr>
          <p:spPr>
            <a:xfrm>
              <a:off x="0" y="-19050"/>
              <a:ext cx="1075555" cy="881486"/>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0">
            <a:off x="9070732" y="5281918"/>
            <a:ext cx="2932415" cy="2491108"/>
            <a:chOff x="0" y="0"/>
            <a:chExt cx="1075555" cy="913692"/>
          </a:xfrm>
        </p:grpSpPr>
        <p:sp>
          <p:nvSpPr>
            <p:cNvPr name="Freeform 8" id="8"/>
            <p:cNvSpPr/>
            <p:nvPr/>
          </p:nvSpPr>
          <p:spPr>
            <a:xfrm flipH="false" flipV="false" rot="0">
              <a:off x="0" y="0"/>
              <a:ext cx="1075555" cy="913692"/>
            </a:xfrm>
            <a:custGeom>
              <a:avLst/>
              <a:gdLst/>
              <a:ahLst/>
              <a:cxnLst/>
              <a:rect r="r" b="b" t="t" l="l"/>
              <a:pathLst>
                <a:path h="913692" w="1075555">
                  <a:moveTo>
                    <a:pt x="81844" y="0"/>
                  </a:moveTo>
                  <a:lnTo>
                    <a:pt x="993712" y="0"/>
                  </a:lnTo>
                  <a:cubicBezTo>
                    <a:pt x="1015418" y="0"/>
                    <a:pt x="1036235" y="8623"/>
                    <a:pt x="1051584" y="23971"/>
                  </a:cubicBezTo>
                  <a:cubicBezTo>
                    <a:pt x="1066932" y="39320"/>
                    <a:pt x="1075555" y="60137"/>
                    <a:pt x="1075555" y="81844"/>
                  </a:cubicBezTo>
                  <a:lnTo>
                    <a:pt x="1075555" y="831848"/>
                  </a:lnTo>
                  <a:cubicBezTo>
                    <a:pt x="1075555" y="877049"/>
                    <a:pt x="1038913" y="913692"/>
                    <a:pt x="993712" y="913692"/>
                  </a:cubicBezTo>
                  <a:lnTo>
                    <a:pt x="81844" y="913692"/>
                  </a:lnTo>
                  <a:cubicBezTo>
                    <a:pt x="60137" y="913692"/>
                    <a:pt x="39320" y="905069"/>
                    <a:pt x="23971" y="889721"/>
                  </a:cubicBezTo>
                  <a:cubicBezTo>
                    <a:pt x="8623" y="874372"/>
                    <a:pt x="0" y="853555"/>
                    <a:pt x="0" y="831848"/>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name="TextBox 9" id="9"/>
            <p:cNvSpPr txBox="true"/>
            <p:nvPr/>
          </p:nvSpPr>
          <p:spPr>
            <a:xfrm>
              <a:off x="0" y="-19050"/>
              <a:ext cx="1075555" cy="932742"/>
            </a:xfrm>
            <a:prstGeom prst="rect">
              <a:avLst/>
            </a:prstGeom>
          </p:spPr>
          <p:txBody>
            <a:bodyPr anchor="ctr" rtlCol="false" tIns="50800" lIns="50800" bIns="50800" rIns="50800"/>
            <a:lstStyle/>
            <a:p>
              <a:pPr algn="ctr">
                <a:lnSpc>
                  <a:spcPts val="2859"/>
                </a:lnSpc>
              </a:pPr>
            </a:p>
          </p:txBody>
        </p:sp>
      </p:grpSp>
      <p:grpSp>
        <p:nvGrpSpPr>
          <p:cNvPr name="Group 10" id="10"/>
          <p:cNvGrpSpPr/>
          <p:nvPr/>
        </p:nvGrpSpPr>
        <p:grpSpPr>
          <a:xfrm rot="0">
            <a:off x="12906312" y="3696538"/>
            <a:ext cx="3234610" cy="3136102"/>
            <a:chOff x="0" y="0"/>
            <a:chExt cx="1186395" cy="1150264"/>
          </a:xfrm>
        </p:grpSpPr>
        <p:sp>
          <p:nvSpPr>
            <p:cNvPr name="Freeform 11" id="11"/>
            <p:cNvSpPr/>
            <p:nvPr/>
          </p:nvSpPr>
          <p:spPr>
            <a:xfrm flipH="false" flipV="false" rot="0">
              <a:off x="0" y="0"/>
              <a:ext cx="1186395" cy="1150264"/>
            </a:xfrm>
            <a:custGeom>
              <a:avLst/>
              <a:gdLst/>
              <a:ahLst/>
              <a:cxnLst/>
              <a:rect r="r" b="b" t="t" l="l"/>
              <a:pathLst>
                <a:path h="1150264" w="1186395">
                  <a:moveTo>
                    <a:pt x="74197" y="0"/>
                  </a:moveTo>
                  <a:lnTo>
                    <a:pt x="1112197" y="0"/>
                  </a:lnTo>
                  <a:cubicBezTo>
                    <a:pt x="1153175" y="0"/>
                    <a:pt x="1186395" y="33219"/>
                    <a:pt x="1186395" y="74197"/>
                  </a:cubicBezTo>
                  <a:lnTo>
                    <a:pt x="1186395" y="1076067"/>
                  </a:lnTo>
                  <a:cubicBezTo>
                    <a:pt x="1186395" y="1117045"/>
                    <a:pt x="1153175" y="1150264"/>
                    <a:pt x="1112197" y="1150264"/>
                  </a:cubicBezTo>
                  <a:lnTo>
                    <a:pt x="74197" y="1150264"/>
                  </a:lnTo>
                  <a:cubicBezTo>
                    <a:pt x="33219" y="1150264"/>
                    <a:pt x="0" y="1117045"/>
                    <a:pt x="0" y="1076067"/>
                  </a:cubicBezTo>
                  <a:lnTo>
                    <a:pt x="0" y="74197"/>
                  </a:lnTo>
                  <a:cubicBezTo>
                    <a:pt x="0" y="33219"/>
                    <a:pt x="33219" y="0"/>
                    <a:pt x="74197" y="0"/>
                  </a:cubicBezTo>
                  <a:close/>
                </a:path>
              </a:pathLst>
            </a:custGeom>
            <a:solidFill>
              <a:srgbClr val="FFFFFF">
                <a:alpha val="98824"/>
              </a:srgbClr>
            </a:solidFill>
          </p:spPr>
        </p:sp>
        <p:sp>
          <p:nvSpPr>
            <p:cNvPr name="TextBox 12" id="12"/>
            <p:cNvSpPr txBox="true"/>
            <p:nvPr/>
          </p:nvSpPr>
          <p:spPr>
            <a:xfrm>
              <a:off x="0" y="-19050"/>
              <a:ext cx="1186395" cy="1169314"/>
            </a:xfrm>
            <a:prstGeom prst="rect">
              <a:avLst/>
            </a:prstGeom>
          </p:spPr>
          <p:txBody>
            <a:bodyPr anchor="ctr" rtlCol="false" tIns="50800" lIns="50800" bIns="50800" rIns="50800"/>
            <a:lstStyle/>
            <a:p>
              <a:pPr algn="ctr">
                <a:lnSpc>
                  <a:spcPts val="2859"/>
                </a:lnSpc>
              </a:pPr>
            </a:p>
          </p:txBody>
        </p:sp>
      </p:grpSp>
      <p:sp>
        <p:nvSpPr>
          <p:cNvPr name="Freeform 13" id="13"/>
          <p:cNvSpPr/>
          <p:nvPr/>
        </p:nvSpPr>
        <p:spPr>
          <a:xfrm flipH="false" flipV="false" rot="-1885381">
            <a:off x="12158125" y="7633280"/>
            <a:ext cx="1776375" cy="501826"/>
          </a:xfrm>
          <a:custGeom>
            <a:avLst/>
            <a:gdLst/>
            <a:ahLst/>
            <a:cxnLst/>
            <a:rect r="r" b="b" t="t" l="l"/>
            <a:pathLst>
              <a:path h="501826" w="1776375">
                <a:moveTo>
                  <a:pt x="0" y="0"/>
                </a:moveTo>
                <a:lnTo>
                  <a:pt x="1776374" y="0"/>
                </a:lnTo>
                <a:lnTo>
                  <a:pt x="1776374" y="501826"/>
                </a:lnTo>
                <a:lnTo>
                  <a:pt x="0" y="5018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4565321" y="4503042"/>
            <a:ext cx="2343145" cy="2132475"/>
          </a:xfrm>
          <a:prstGeom prst="rect">
            <a:avLst/>
          </a:prstGeom>
        </p:spPr>
        <p:txBody>
          <a:bodyPr anchor="t" rtlCol="false" tIns="0" lIns="0" bIns="0" rIns="0">
            <a:spAutoFit/>
          </a:bodyPr>
          <a:lstStyle/>
          <a:p>
            <a:pPr algn="ctr">
              <a:lnSpc>
                <a:spcPts val="2161"/>
              </a:lnSpc>
            </a:pPr>
            <a:r>
              <a:rPr lang="en-US" sz="1544">
                <a:solidFill>
                  <a:srgbClr val="100F0D"/>
                </a:solidFill>
                <a:latin typeface="Montserrat Classic"/>
              </a:rPr>
              <a:t>The service offers a range of security features, including daily website scans to identify threats, real-time notifications, and automated malware removal.</a:t>
            </a:r>
          </a:p>
        </p:txBody>
      </p:sp>
      <p:sp>
        <p:nvSpPr>
          <p:cNvPr name="TextBox 15" id="15"/>
          <p:cNvSpPr txBox="true"/>
          <p:nvPr/>
        </p:nvSpPr>
        <p:spPr>
          <a:xfrm rot="0">
            <a:off x="9261151" y="5402728"/>
            <a:ext cx="2614815" cy="2198705"/>
          </a:xfrm>
          <a:prstGeom prst="rect">
            <a:avLst/>
          </a:prstGeom>
        </p:spPr>
        <p:txBody>
          <a:bodyPr anchor="t" rtlCol="false" tIns="0" lIns="0" bIns="0" rIns="0">
            <a:spAutoFit/>
          </a:bodyPr>
          <a:lstStyle/>
          <a:p>
            <a:pPr algn="ctr">
              <a:lnSpc>
                <a:spcPts val="2186"/>
              </a:lnSpc>
            </a:pPr>
            <a:r>
              <a:rPr lang="en-US" sz="1561">
                <a:solidFill>
                  <a:srgbClr val="100F0D"/>
                </a:solidFill>
                <a:latin typeface="Montserrat Classic"/>
              </a:rPr>
              <a:t> It includes tools like a web application firewall to intercept and block harmful traffic before it reaches the website, along with vulnerability and content management system (CMS)</a:t>
            </a:r>
          </a:p>
        </p:txBody>
      </p:sp>
      <p:sp>
        <p:nvSpPr>
          <p:cNvPr name="Freeform 16" id="16"/>
          <p:cNvSpPr/>
          <p:nvPr/>
        </p:nvSpPr>
        <p:spPr>
          <a:xfrm flipH="true" flipV="false" rot="-8970905">
            <a:off x="7337391" y="7248542"/>
            <a:ext cx="1776375" cy="501826"/>
          </a:xfrm>
          <a:custGeom>
            <a:avLst/>
            <a:gdLst/>
            <a:ahLst/>
            <a:cxnLst/>
            <a:rect r="r" b="b" t="t" l="l"/>
            <a:pathLst>
              <a:path h="501826" w="1776375">
                <a:moveTo>
                  <a:pt x="1776375" y="0"/>
                </a:moveTo>
                <a:lnTo>
                  <a:pt x="0" y="0"/>
                </a:lnTo>
                <a:lnTo>
                  <a:pt x="0" y="501826"/>
                </a:lnTo>
                <a:lnTo>
                  <a:pt x="1776375" y="501826"/>
                </a:lnTo>
                <a:lnTo>
                  <a:pt x="1776375"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887923">
            <a:off x="-6084133" y="5111995"/>
            <a:ext cx="13977230" cy="14342307"/>
          </a:xfrm>
          <a:custGeom>
            <a:avLst/>
            <a:gdLst/>
            <a:ahLst/>
            <a:cxnLst/>
            <a:rect r="r" b="b" t="t" l="l"/>
            <a:pathLst>
              <a:path h="14342307" w="13977230">
                <a:moveTo>
                  <a:pt x="0" y="0"/>
                </a:moveTo>
                <a:lnTo>
                  <a:pt x="13977230" y="0"/>
                </a:lnTo>
                <a:lnTo>
                  <a:pt x="13977230" y="14342308"/>
                </a:lnTo>
                <a:lnTo>
                  <a:pt x="0" y="143423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0">
            <a:off x="10117704" y="1573309"/>
            <a:ext cx="6722360" cy="1991499"/>
          </a:xfrm>
          <a:custGeom>
            <a:avLst/>
            <a:gdLst/>
            <a:ahLst/>
            <a:cxnLst/>
            <a:rect r="r" b="b" t="t" l="l"/>
            <a:pathLst>
              <a:path h="1991499" w="6722360">
                <a:moveTo>
                  <a:pt x="0" y="0"/>
                </a:moveTo>
                <a:lnTo>
                  <a:pt x="6722360" y="0"/>
                </a:lnTo>
                <a:lnTo>
                  <a:pt x="6722360" y="1991499"/>
                </a:lnTo>
                <a:lnTo>
                  <a:pt x="0" y="1991499"/>
                </a:lnTo>
                <a:lnTo>
                  <a:pt x="0" y="0"/>
                </a:lnTo>
                <a:close/>
              </a:path>
            </a:pathLst>
          </a:custGeom>
          <a:blipFill>
            <a:blip r:embed="rId7"/>
            <a:stretch>
              <a:fillRect l="0" t="0" r="0" b="0"/>
            </a:stretch>
          </a:blipFill>
        </p:spPr>
      </p:sp>
      <p:sp>
        <p:nvSpPr>
          <p:cNvPr name="TextBox 19" id="19"/>
          <p:cNvSpPr txBox="true"/>
          <p:nvPr/>
        </p:nvSpPr>
        <p:spPr>
          <a:xfrm rot="0">
            <a:off x="1856604" y="1202444"/>
            <a:ext cx="7962432" cy="1177580"/>
          </a:xfrm>
          <a:prstGeom prst="rect">
            <a:avLst/>
          </a:prstGeom>
        </p:spPr>
        <p:txBody>
          <a:bodyPr anchor="t" rtlCol="false" tIns="0" lIns="0" bIns="0" rIns="0">
            <a:spAutoFit/>
          </a:bodyPr>
          <a:lstStyle/>
          <a:p>
            <a:pPr algn="l">
              <a:lnSpc>
                <a:spcPts val="3846"/>
              </a:lnSpc>
            </a:pPr>
            <a:r>
              <a:rPr lang="en-US" sz="2787" spc="273">
                <a:solidFill>
                  <a:srgbClr val="231F20"/>
                </a:solidFill>
                <a:latin typeface="Oswald Bold"/>
              </a:rPr>
              <a:t>WEBSITE SECURITY AND MONITORING TOOL:</a:t>
            </a:r>
          </a:p>
          <a:p>
            <a:pPr algn="l">
              <a:lnSpc>
                <a:spcPts val="5778"/>
              </a:lnSpc>
              <a:spcBef>
                <a:spcPct val="0"/>
              </a:spcBef>
            </a:pPr>
            <a:r>
              <a:rPr lang="en-US" sz="4187" spc="410">
                <a:solidFill>
                  <a:srgbClr val="5F318E"/>
                </a:solidFill>
                <a:latin typeface="Oswald Bold"/>
              </a:rPr>
              <a:t>SiteLock</a:t>
            </a:r>
          </a:p>
        </p:txBody>
      </p:sp>
      <p:sp>
        <p:nvSpPr>
          <p:cNvPr name="TextBox 20" id="20"/>
          <p:cNvSpPr txBox="true"/>
          <p:nvPr/>
        </p:nvSpPr>
        <p:spPr>
          <a:xfrm rot="0">
            <a:off x="13256422" y="3730730"/>
            <a:ext cx="2534389" cy="2948424"/>
          </a:xfrm>
          <a:prstGeom prst="rect">
            <a:avLst/>
          </a:prstGeom>
        </p:spPr>
        <p:txBody>
          <a:bodyPr anchor="t" rtlCol="false" tIns="0" lIns="0" bIns="0" rIns="0">
            <a:spAutoFit/>
          </a:bodyPr>
          <a:lstStyle/>
          <a:p>
            <a:pPr algn="ctr">
              <a:lnSpc>
                <a:spcPts val="2338"/>
              </a:lnSpc>
            </a:pPr>
            <a:r>
              <a:rPr lang="en-US" sz="1670">
                <a:solidFill>
                  <a:srgbClr val="100F0D"/>
                </a:solidFill>
                <a:latin typeface="Montserrat Classic"/>
              </a:rPr>
              <a:t>Additionally, the service provides benefits such as a content delivery network (CDN) to boost site speed, potentially improving search engine optimization (SEO), and a firewall PCI report to aid eCommerce sites </a:t>
            </a:r>
          </a:p>
        </p:txBody>
      </p:sp>
      <p:sp>
        <p:nvSpPr>
          <p:cNvPr name="TextBox 21" id="21"/>
          <p:cNvSpPr txBox="true"/>
          <p:nvPr/>
        </p:nvSpPr>
        <p:spPr>
          <a:xfrm rot="0">
            <a:off x="1836286" y="2844075"/>
            <a:ext cx="8187907" cy="1135093"/>
          </a:xfrm>
          <a:prstGeom prst="rect">
            <a:avLst/>
          </a:prstGeom>
        </p:spPr>
        <p:txBody>
          <a:bodyPr anchor="t" rtlCol="false" tIns="0" lIns="0" bIns="0" rIns="0">
            <a:spAutoFit/>
          </a:bodyPr>
          <a:lstStyle/>
          <a:p>
            <a:pPr algn="l">
              <a:lnSpc>
                <a:spcPts val="3060"/>
              </a:lnSpc>
            </a:pPr>
            <a:r>
              <a:rPr lang="en-US" sz="2186">
                <a:solidFill>
                  <a:srgbClr val="100F0D"/>
                </a:solidFill>
                <a:latin typeface="Montserrat Classic"/>
              </a:rPr>
              <a:t>SiteLock offers comprehensive website security to guard your site against malicious cyber threats, including web applications and your site code.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57863">
            <a:off x="-1492609" y="7576034"/>
            <a:ext cx="21273218" cy="9128145"/>
          </a:xfrm>
          <a:custGeom>
            <a:avLst/>
            <a:gdLst/>
            <a:ahLst/>
            <a:cxnLst/>
            <a:rect r="r" b="b" t="t" l="l"/>
            <a:pathLst>
              <a:path h="9128145" w="21273218">
                <a:moveTo>
                  <a:pt x="0" y="0"/>
                </a:moveTo>
                <a:lnTo>
                  <a:pt x="21273218" y="0"/>
                </a:lnTo>
                <a:lnTo>
                  <a:pt x="21273218" y="9128145"/>
                </a:lnTo>
                <a:lnTo>
                  <a:pt x="0" y="91281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885510" y="7597574"/>
            <a:ext cx="4128022" cy="437161"/>
          </a:xfrm>
          <a:custGeom>
            <a:avLst/>
            <a:gdLst/>
            <a:ahLst/>
            <a:cxnLst/>
            <a:rect r="r" b="b" t="t" l="l"/>
            <a:pathLst>
              <a:path h="437161" w="4128022">
                <a:moveTo>
                  <a:pt x="0" y="0"/>
                </a:moveTo>
                <a:lnTo>
                  <a:pt x="4128022" y="0"/>
                </a:lnTo>
                <a:lnTo>
                  <a:pt x="4128022" y="437161"/>
                </a:lnTo>
                <a:lnTo>
                  <a:pt x="0" y="437161"/>
                </a:lnTo>
                <a:lnTo>
                  <a:pt x="0" y="0"/>
                </a:lnTo>
                <a:close/>
              </a:path>
            </a:pathLst>
          </a:custGeom>
          <a:blipFill>
            <a:blip r:embed="rId5"/>
            <a:stretch>
              <a:fillRect l="0" t="-86495" r="0" b="0"/>
            </a:stretch>
          </a:blipFill>
        </p:spPr>
      </p:sp>
      <p:grpSp>
        <p:nvGrpSpPr>
          <p:cNvPr name="Group 5" id="5"/>
          <p:cNvGrpSpPr/>
          <p:nvPr/>
        </p:nvGrpSpPr>
        <p:grpSpPr>
          <a:xfrm rot="0">
            <a:off x="11901698" y="5143500"/>
            <a:ext cx="4113179" cy="4087473"/>
            <a:chOff x="0" y="0"/>
            <a:chExt cx="1279723" cy="1271725"/>
          </a:xfrm>
        </p:grpSpPr>
        <p:sp>
          <p:nvSpPr>
            <p:cNvPr name="Freeform 6" id="6"/>
            <p:cNvSpPr/>
            <p:nvPr/>
          </p:nvSpPr>
          <p:spPr>
            <a:xfrm flipH="false" flipV="false" rot="0">
              <a:off x="0" y="0"/>
              <a:ext cx="1279723" cy="1271725"/>
            </a:xfrm>
            <a:custGeom>
              <a:avLst/>
              <a:gdLst/>
              <a:ahLst/>
              <a:cxnLst/>
              <a:rect r="r" b="b" t="t" l="l"/>
              <a:pathLst>
                <a:path h="1271725" w="1279723">
                  <a:moveTo>
                    <a:pt x="0" y="0"/>
                  </a:moveTo>
                  <a:lnTo>
                    <a:pt x="1279723" y="0"/>
                  </a:lnTo>
                  <a:lnTo>
                    <a:pt x="1279723" y="1271725"/>
                  </a:lnTo>
                  <a:lnTo>
                    <a:pt x="0" y="1271725"/>
                  </a:lnTo>
                  <a:close/>
                </a:path>
              </a:pathLst>
            </a:custGeom>
            <a:solidFill>
              <a:srgbClr val="1A1A1A"/>
            </a:solidFill>
          </p:spPr>
        </p:sp>
        <p:sp>
          <p:nvSpPr>
            <p:cNvPr name="TextBox 7" id="7"/>
            <p:cNvSpPr txBox="true"/>
            <p:nvPr/>
          </p:nvSpPr>
          <p:spPr>
            <a:xfrm>
              <a:off x="0" y="-57150"/>
              <a:ext cx="1279723" cy="1328875"/>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Freeform 8" id="8"/>
          <p:cNvSpPr/>
          <p:nvPr/>
        </p:nvSpPr>
        <p:spPr>
          <a:xfrm flipH="false" flipV="false" rot="0">
            <a:off x="7079989" y="7597574"/>
            <a:ext cx="4128022" cy="437161"/>
          </a:xfrm>
          <a:custGeom>
            <a:avLst/>
            <a:gdLst/>
            <a:ahLst/>
            <a:cxnLst/>
            <a:rect r="r" b="b" t="t" l="l"/>
            <a:pathLst>
              <a:path h="437161" w="4128022">
                <a:moveTo>
                  <a:pt x="0" y="0"/>
                </a:moveTo>
                <a:lnTo>
                  <a:pt x="4128022" y="0"/>
                </a:lnTo>
                <a:lnTo>
                  <a:pt x="4128022" y="437161"/>
                </a:lnTo>
                <a:lnTo>
                  <a:pt x="0" y="437161"/>
                </a:lnTo>
                <a:lnTo>
                  <a:pt x="0" y="0"/>
                </a:lnTo>
                <a:close/>
              </a:path>
            </a:pathLst>
          </a:custGeom>
          <a:blipFill>
            <a:blip r:embed="rId5"/>
            <a:stretch>
              <a:fillRect l="0" t="-86495" r="0" b="0"/>
            </a:stretch>
          </a:blipFill>
        </p:spPr>
      </p:sp>
      <p:grpSp>
        <p:nvGrpSpPr>
          <p:cNvPr name="Group 9" id="9"/>
          <p:cNvGrpSpPr/>
          <p:nvPr/>
        </p:nvGrpSpPr>
        <p:grpSpPr>
          <a:xfrm rot="0">
            <a:off x="7096379" y="5143500"/>
            <a:ext cx="4113179" cy="4087473"/>
            <a:chOff x="0" y="0"/>
            <a:chExt cx="1279723" cy="1271725"/>
          </a:xfrm>
        </p:grpSpPr>
        <p:sp>
          <p:nvSpPr>
            <p:cNvPr name="Freeform 10" id="10"/>
            <p:cNvSpPr/>
            <p:nvPr/>
          </p:nvSpPr>
          <p:spPr>
            <a:xfrm flipH="false" flipV="false" rot="0">
              <a:off x="0" y="0"/>
              <a:ext cx="1279723" cy="1271725"/>
            </a:xfrm>
            <a:custGeom>
              <a:avLst/>
              <a:gdLst/>
              <a:ahLst/>
              <a:cxnLst/>
              <a:rect r="r" b="b" t="t" l="l"/>
              <a:pathLst>
                <a:path h="1271725" w="1279723">
                  <a:moveTo>
                    <a:pt x="0" y="0"/>
                  </a:moveTo>
                  <a:lnTo>
                    <a:pt x="1279723" y="0"/>
                  </a:lnTo>
                  <a:lnTo>
                    <a:pt x="1279723" y="1271725"/>
                  </a:lnTo>
                  <a:lnTo>
                    <a:pt x="0" y="1271725"/>
                  </a:lnTo>
                  <a:close/>
                </a:path>
              </a:pathLst>
            </a:custGeom>
            <a:solidFill>
              <a:srgbClr val="1A1A1A"/>
            </a:solidFill>
          </p:spPr>
        </p:sp>
        <p:sp>
          <p:nvSpPr>
            <p:cNvPr name="TextBox 11" id="11"/>
            <p:cNvSpPr txBox="true"/>
            <p:nvPr/>
          </p:nvSpPr>
          <p:spPr>
            <a:xfrm>
              <a:off x="0" y="-57150"/>
              <a:ext cx="1279723" cy="1328875"/>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Freeform 12" id="12"/>
          <p:cNvSpPr/>
          <p:nvPr/>
        </p:nvSpPr>
        <p:spPr>
          <a:xfrm flipH="false" flipV="false" rot="0">
            <a:off x="2290656" y="7597574"/>
            <a:ext cx="4128022" cy="437161"/>
          </a:xfrm>
          <a:custGeom>
            <a:avLst/>
            <a:gdLst/>
            <a:ahLst/>
            <a:cxnLst/>
            <a:rect r="r" b="b" t="t" l="l"/>
            <a:pathLst>
              <a:path h="437161" w="4128022">
                <a:moveTo>
                  <a:pt x="0" y="0"/>
                </a:moveTo>
                <a:lnTo>
                  <a:pt x="4128022" y="0"/>
                </a:lnTo>
                <a:lnTo>
                  <a:pt x="4128022" y="437161"/>
                </a:lnTo>
                <a:lnTo>
                  <a:pt x="0" y="437161"/>
                </a:lnTo>
                <a:lnTo>
                  <a:pt x="0" y="0"/>
                </a:lnTo>
                <a:close/>
              </a:path>
            </a:pathLst>
          </a:custGeom>
          <a:blipFill>
            <a:blip r:embed="rId5"/>
            <a:stretch>
              <a:fillRect l="0" t="-86495" r="0" b="0"/>
            </a:stretch>
          </a:blipFill>
        </p:spPr>
      </p:sp>
      <p:grpSp>
        <p:nvGrpSpPr>
          <p:cNvPr name="Group 13" id="13"/>
          <p:cNvGrpSpPr/>
          <p:nvPr/>
        </p:nvGrpSpPr>
        <p:grpSpPr>
          <a:xfrm rot="0">
            <a:off x="2290656" y="5143500"/>
            <a:ext cx="4113179" cy="4087473"/>
            <a:chOff x="0" y="0"/>
            <a:chExt cx="1279723" cy="1271725"/>
          </a:xfrm>
        </p:grpSpPr>
        <p:sp>
          <p:nvSpPr>
            <p:cNvPr name="Freeform 14" id="14"/>
            <p:cNvSpPr/>
            <p:nvPr/>
          </p:nvSpPr>
          <p:spPr>
            <a:xfrm flipH="false" flipV="false" rot="0">
              <a:off x="0" y="0"/>
              <a:ext cx="1279723" cy="1271725"/>
            </a:xfrm>
            <a:custGeom>
              <a:avLst/>
              <a:gdLst/>
              <a:ahLst/>
              <a:cxnLst/>
              <a:rect r="r" b="b" t="t" l="l"/>
              <a:pathLst>
                <a:path h="1271725" w="1279723">
                  <a:moveTo>
                    <a:pt x="0" y="0"/>
                  </a:moveTo>
                  <a:lnTo>
                    <a:pt x="1279723" y="0"/>
                  </a:lnTo>
                  <a:lnTo>
                    <a:pt x="1279723" y="1271725"/>
                  </a:lnTo>
                  <a:lnTo>
                    <a:pt x="0" y="1271725"/>
                  </a:lnTo>
                  <a:close/>
                </a:path>
              </a:pathLst>
            </a:custGeom>
            <a:solidFill>
              <a:srgbClr val="1A1A1A"/>
            </a:solidFill>
          </p:spPr>
        </p:sp>
        <p:sp>
          <p:nvSpPr>
            <p:cNvPr name="TextBox 15" id="15"/>
            <p:cNvSpPr txBox="true"/>
            <p:nvPr/>
          </p:nvSpPr>
          <p:spPr>
            <a:xfrm>
              <a:off x="0" y="-57150"/>
              <a:ext cx="1279723" cy="1328875"/>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Freeform 16" id="16"/>
          <p:cNvSpPr/>
          <p:nvPr/>
        </p:nvSpPr>
        <p:spPr>
          <a:xfrm flipH="false" flipV="false" rot="0">
            <a:off x="13654477" y="1575332"/>
            <a:ext cx="3091931" cy="3091931"/>
          </a:xfrm>
          <a:custGeom>
            <a:avLst/>
            <a:gdLst/>
            <a:ahLst/>
            <a:cxnLst/>
            <a:rect r="r" b="b" t="t" l="l"/>
            <a:pathLst>
              <a:path h="3091931" w="3091931">
                <a:moveTo>
                  <a:pt x="0" y="0"/>
                </a:moveTo>
                <a:lnTo>
                  <a:pt x="3091930" y="0"/>
                </a:lnTo>
                <a:lnTo>
                  <a:pt x="3091930" y="3091931"/>
                </a:lnTo>
                <a:lnTo>
                  <a:pt x="0" y="3091931"/>
                </a:lnTo>
                <a:lnTo>
                  <a:pt x="0" y="0"/>
                </a:lnTo>
                <a:close/>
              </a:path>
            </a:pathLst>
          </a:custGeom>
          <a:blipFill>
            <a:blip r:embed="rId6"/>
            <a:stretch>
              <a:fillRect l="0" t="0" r="0" b="0"/>
            </a:stretch>
          </a:blipFill>
        </p:spPr>
      </p:sp>
      <p:sp>
        <p:nvSpPr>
          <p:cNvPr name="TextBox 17" id="17"/>
          <p:cNvSpPr txBox="true"/>
          <p:nvPr/>
        </p:nvSpPr>
        <p:spPr>
          <a:xfrm rot="0">
            <a:off x="2274468" y="1285241"/>
            <a:ext cx="13617940" cy="1275609"/>
          </a:xfrm>
          <a:prstGeom prst="rect">
            <a:avLst/>
          </a:prstGeom>
        </p:spPr>
        <p:txBody>
          <a:bodyPr anchor="t" rtlCol="false" tIns="0" lIns="0" bIns="0" rIns="0">
            <a:spAutoFit/>
          </a:bodyPr>
          <a:lstStyle/>
          <a:p>
            <a:pPr algn="l">
              <a:lnSpc>
                <a:spcPts val="4874"/>
              </a:lnSpc>
            </a:pPr>
            <a:r>
              <a:rPr lang="en-US" sz="3532" spc="346">
                <a:solidFill>
                  <a:srgbClr val="231F20"/>
                </a:solidFill>
                <a:latin typeface="Oswald Bold"/>
              </a:rPr>
              <a:t>PASSWORD RECOVERY TOOL:</a:t>
            </a:r>
          </a:p>
          <a:p>
            <a:pPr algn="l" marL="0" indent="0" lvl="0">
              <a:lnSpc>
                <a:spcPts val="5564"/>
              </a:lnSpc>
              <a:spcBef>
                <a:spcPct val="0"/>
              </a:spcBef>
            </a:pPr>
            <a:r>
              <a:rPr lang="en-US" sz="4032" spc="395">
                <a:solidFill>
                  <a:srgbClr val="5F318E"/>
                </a:solidFill>
                <a:latin typeface="Oswald Bold"/>
              </a:rPr>
              <a:t>CAIN AND ABEL</a:t>
            </a:r>
          </a:p>
        </p:txBody>
      </p:sp>
      <p:sp>
        <p:nvSpPr>
          <p:cNvPr name="TextBox 18" id="18"/>
          <p:cNvSpPr txBox="true"/>
          <p:nvPr/>
        </p:nvSpPr>
        <p:spPr>
          <a:xfrm rot="0">
            <a:off x="2574589" y="6090092"/>
            <a:ext cx="3542623" cy="2341867"/>
          </a:xfrm>
          <a:prstGeom prst="rect">
            <a:avLst/>
          </a:prstGeom>
        </p:spPr>
        <p:txBody>
          <a:bodyPr anchor="t" rtlCol="false" tIns="0" lIns="0" bIns="0" rIns="0">
            <a:spAutoFit/>
          </a:bodyPr>
          <a:lstStyle/>
          <a:p>
            <a:pPr algn="ctr">
              <a:lnSpc>
                <a:spcPts val="2377"/>
              </a:lnSpc>
            </a:pPr>
            <a:r>
              <a:rPr lang="en-US" sz="1722" spc="168">
                <a:solidFill>
                  <a:srgbClr val="FFFBFB"/>
                </a:solidFill>
                <a:latin typeface="DM Sans"/>
              </a:rPr>
              <a:t>The tool can record VoIP communications, enabling users to monitor and analyze them for security purposes. This functionality aids in detecting any potential threats or breaches within voice-over-IP systems.</a:t>
            </a:r>
          </a:p>
        </p:txBody>
      </p:sp>
      <p:sp>
        <p:nvSpPr>
          <p:cNvPr name="TextBox 19" id="19"/>
          <p:cNvSpPr txBox="true"/>
          <p:nvPr/>
        </p:nvSpPr>
        <p:spPr>
          <a:xfrm rot="0">
            <a:off x="7372688" y="6090092"/>
            <a:ext cx="3542623" cy="2637142"/>
          </a:xfrm>
          <a:prstGeom prst="rect">
            <a:avLst/>
          </a:prstGeom>
        </p:spPr>
        <p:txBody>
          <a:bodyPr anchor="t" rtlCol="false" tIns="0" lIns="0" bIns="0" rIns="0">
            <a:spAutoFit/>
          </a:bodyPr>
          <a:lstStyle/>
          <a:p>
            <a:pPr algn="ctr">
              <a:lnSpc>
                <a:spcPts val="2377"/>
              </a:lnSpc>
            </a:pPr>
            <a:r>
              <a:rPr lang="en-US" sz="1722" spc="168">
                <a:solidFill>
                  <a:srgbClr val="FFFBFB"/>
                </a:solidFill>
                <a:latin typeface="DM Sans"/>
              </a:rPr>
              <a:t>It has the capability to analyze routing protocols to assess the integrity of routed data packets. By scrutinizing these protocols, the tool can identify potential vulnerabilities or compromises in the network infrastructure.</a:t>
            </a:r>
          </a:p>
        </p:txBody>
      </p:sp>
      <p:sp>
        <p:nvSpPr>
          <p:cNvPr name="TextBox 20" id="20"/>
          <p:cNvSpPr txBox="true"/>
          <p:nvPr/>
        </p:nvSpPr>
        <p:spPr>
          <a:xfrm rot="0">
            <a:off x="12101188" y="6090092"/>
            <a:ext cx="3714199" cy="2932417"/>
          </a:xfrm>
          <a:prstGeom prst="rect">
            <a:avLst/>
          </a:prstGeom>
        </p:spPr>
        <p:txBody>
          <a:bodyPr anchor="t" rtlCol="false" tIns="0" lIns="0" bIns="0" rIns="0">
            <a:spAutoFit/>
          </a:bodyPr>
          <a:lstStyle/>
          <a:p>
            <a:pPr algn="ctr">
              <a:lnSpc>
                <a:spcPts val="2377"/>
              </a:lnSpc>
            </a:pPr>
            <a:r>
              <a:rPr lang="en-US" sz="1722" spc="168">
                <a:solidFill>
                  <a:srgbClr val="FFFBFB"/>
                </a:solidFill>
                <a:latin typeface="DM Sans"/>
              </a:rPr>
              <a:t>The tool is adept at revealing sensitive information such as password boxes and cached passwords. Moreover, it can employ force attacks to crack encrypted passwords and decode scrambled passwords, enhancing its utility in password security assessment and management.</a:t>
            </a:r>
          </a:p>
        </p:txBody>
      </p:sp>
      <p:sp>
        <p:nvSpPr>
          <p:cNvPr name="TextBox 21" id="21"/>
          <p:cNvSpPr txBox="true"/>
          <p:nvPr/>
        </p:nvSpPr>
        <p:spPr>
          <a:xfrm rot="0">
            <a:off x="2290656" y="2735967"/>
            <a:ext cx="10761366" cy="1553431"/>
          </a:xfrm>
          <a:prstGeom prst="rect">
            <a:avLst/>
          </a:prstGeom>
        </p:spPr>
        <p:txBody>
          <a:bodyPr anchor="t" rtlCol="false" tIns="0" lIns="0" bIns="0" rIns="0">
            <a:spAutoFit/>
          </a:bodyPr>
          <a:lstStyle/>
          <a:p>
            <a:pPr algn="l">
              <a:lnSpc>
                <a:spcPts val="3102"/>
              </a:lnSpc>
            </a:pPr>
            <a:r>
              <a:rPr lang="en-US" sz="2216">
                <a:solidFill>
                  <a:srgbClr val="000000"/>
                </a:solidFill>
                <a:latin typeface="Montserrat Classic"/>
              </a:rPr>
              <a:t>Cain and Abel are one the oldest and best Cyber Security tools that help in identifying the weaknesses in Windows and password recovery. It allows Cyber Security experts to find vulnerabilities in the password security of various systems that run on Windows.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887923">
            <a:off x="-4111721" y="8992154"/>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87923">
            <a:off x="12076940" y="-3354783"/>
            <a:ext cx="7032580" cy="7216267"/>
          </a:xfrm>
          <a:custGeom>
            <a:avLst/>
            <a:gdLst/>
            <a:ahLst/>
            <a:cxnLst/>
            <a:rect r="r" b="b" t="t" l="l"/>
            <a:pathLst>
              <a:path h="7216267" w="7032580">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6333169" y="8069439"/>
            <a:ext cx="2094695" cy="2377721"/>
            <a:chOff x="0" y="0"/>
            <a:chExt cx="551689" cy="626231"/>
          </a:xfrm>
        </p:grpSpPr>
        <p:sp>
          <p:nvSpPr>
            <p:cNvPr name="Freeform 5" id="5"/>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6" id="6"/>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0">
            <a:off x="-224419" y="-1349021"/>
            <a:ext cx="2094695" cy="2377721"/>
            <a:chOff x="0" y="0"/>
            <a:chExt cx="551689" cy="626231"/>
          </a:xfrm>
        </p:grpSpPr>
        <p:sp>
          <p:nvSpPr>
            <p:cNvPr name="Freeform 8" id="8"/>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9" id="9"/>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10984667" y="4169545"/>
            <a:ext cx="4136997" cy="4136997"/>
          </a:xfrm>
          <a:custGeom>
            <a:avLst/>
            <a:gdLst/>
            <a:ahLst/>
            <a:cxnLst/>
            <a:rect r="r" b="b" t="t" l="l"/>
            <a:pathLst>
              <a:path h="4136997" w="4136997">
                <a:moveTo>
                  <a:pt x="0" y="0"/>
                </a:moveTo>
                <a:lnTo>
                  <a:pt x="4136997" y="0"/>
                </a:lnTo>
                <a:lnTo>
                  <a:pt x="4136997" y="4136997"/>
                </a:lnTo>
                <a:lnTo>
                  <a:pt x="0" y="4136997"/>
                </a:lnTo>
                <a:lnTo>
                  <a:pt x="0" y="0"/>
                </a:lnTo>
                <a:close/>
              </a:path>
            </a:pathLst>
          </a:custGeom>
          <a:blipFill>
            <a:blip r:embed="rId4"/>
            <a:stretch>
              <a:fillRect l="0" t="0" r="0" b="0"/>
            </a:stretch>
          </a:blipFill>
        </p:spPr>
      </p:sp>
      <p:sp>
        <p:nvSpPr>
          <p:cNvPr name="TextBox 11" id="11"/>
          <p:cNvSpPr txBox="true"/>
          <p:nvPr/>
        </p:nvSpPr>
        <p:spPr>
          <a:xfrm rot="0">
            <a:off x="2361367" y="912241"/>
            <a:ext cx="7822746" cy="1303577"/>
          </a:xfrm>
          <a:prstGeom prst="rect">
            <a:avLst/>
          </a:prstGeom>
        </p:spPr>
        <p:txBody>
          <a:bodyPr anchor="t" rtlCol="false" tIns="0" lIns="0" bIns="0" rIns="0">
            <a:spAutoFit/>
          </a:bodyPr>
          <a:lstStyle/>
          <a:p>
            <a:pPr algn="l">
              <a:lnSpc>
                <a:spcPts val="4911"/>
              </a:lnSpc>
            </a:pPr>
            <a:r>
              <a:rPr lang="en-US" sz="3558" spc="348">
                <a:solidFill>
                  <a:srgbClr val="231F20"/>
                </a:solidFill>
                <a:latin typeface="Oswald Bold"/>
              </a:rPr>
              <a:t>VULNERABILITY SCANNERS:</a:t>
            </a:r>
          </a:p>
          <a:p>
            <a:pPr algn="l" marL="0" indent="0" lvl="0">
              <a:lnSpc>
                <a:spcPts val="5601"/>
              </a:lnSpc>
              <a:spcBef>
                <a:spcPct val="0"/>
              </a:spcBef>
            </a:pPr>
            <a:r>
              <a:rPr lang="en-US" sz="4058" spc="397">
                <a:solidFill>
                  <a:srgbClr val="5F318E"/>
                </a:solidFill>
                <a:latin typeface="Oswald Bold"/>
              </a:rPr>
              <a:t>ACUNETIX</a:t>
            </a:r>
          </a:p>
        </p:txBody>
      </p:sp>
      <p:sp>
        <p:nvSpPr>
          <p:cNvPr name="TextBox 12" id="12"/>
          <p:cNvSpPr txBox="true"/>
          <p:nvPr/>
        </p:nvSpPr>
        <p:spPr>
          <a:xfrm rot="0">
            <a:off x="2361367" y="2455682"/>
            <a:ext cx="12760298" cy="1323338"/>
          </a:xfrm>
          <a:prstGeom prst="rect">
            <a:avLst/>
          </a:prstGeom>
        </p:spPr>
        <p:txBody>
          <a:bodyPr anchor="t" rtlCol="false" tIns="0" lIns="0" bIns="0" rIns="0">
            <a:spAutoFit/>
          </a:bodyPr>
          <a:lstStyle/>
          <a:p>
            <a:pPr algn="l">
              <a:lnSpc>
                <a:spcPts val="2660"/>
              </a:lnSpc>
            </a:pPr>
            <a:r>
              <a:rPr lang="en-US" sz="1900">
                <a:solidFill>
                  <a:srgbClr val="000000"/>
                </a:solidFill>
                <a:latin typeface="Montserrat Classic"/>
              </a:rPr>
              <a:t>Acunetix is a leading web vulnerability scanner used by cybersecurity professionals and organizations to identify and address security vulnerabilities in web applications and websites. It is designed to detect various types of security issues, such as SQL injection, cross-site scripting (XSS), and other common web application vulnerabilities.</a:t>
            </a:r>
          </a:p>
        </p:txBody>
      </p:sp>
      <p:grpSp>
        <p:nvGrpSpPr>
          <p:cNvPr name="Group 13" id="13"/>
          <p:cNvGrpSpPr/>
          <p:nvPr/>
        </p:nvGrpSpPr>
        <p:grpSpPr>
          <a:xfrm rot="0">
            <a:off x="4118740" y="4934962"/>
            <a:ext cx="1111964" cy="3868192"/>
            <a:chOff x="0" y="0"/>
            <a:chExt cx="368852" cy="1283127"/>
          </a:xfrm>
        </p:grpSpPr>
        <p:sp>
          <p:nvSpPr>
            <p:cNvPr name="Freeform 14" id="14"/>
            <p:cNvSpPr/>
            <p:nvPr/>
          </p:nvSpPr>
          <p:spPr>
            <a:xfrm flipH="false" flipV="false" rot="0">
              <a:off x="0" y="0"/>
              <a:ext cx="368852" cy="1283127"/>
            </a:xfrm>
            <a:custGeom>
              <a:avLst/>
              <a:gdLst/>
              <a:ahLst/>
              <a:cxnLst/>
              <a:rect r="r" b="b" t="t" l="l"/>
              <a:pathLst>
                <a:path h="1283127" w="368852">
                  <a:moveTo>
                    <a:pt x="0" y="0"/>
                  </a:moveTo>
                  <a:lnTo>
                    <a:pt x="368852" y="0"/>
                  </a:lnTo>
                  <a:lnTo>
                    <a:pt x="368852" y="1283127"/>
                  </a:lnTo>
                  <a:lnTo>
                    <a:pt x="0" y="1283127"/>
                  </a:lnTo>
                  <a:close/>
                </a:path>
              </a:pathLst>
            </a:custGeom>
            <a:solidFill>
              <a:srgbClr val="CCCCCC"/>
            </a:solidFill>
          </p:spPr>
        </p:sp>
        <p:sp>
          <p:nvSpPr>
            <p:cNvPr name="TextBox 15" id="15"/>
            <p:cNvSpPr txBox="true"/>
            <p:nvPr/>
          </p:nvSpPr>
          <p:spPr>
            <a:xfrm>
              <a:off x="0" y="-19050"/>
              <a:ext cx="368852" cy="1302177"/>
            </a:xfrm>
            <a:prstGeom prst="rect">
              <a:avLst/>
            </a:prstGeom>
          </p:spPr>
          <p:txBody>
            <a:bodyPr anchor="ctr" rtlCol="false" tIns="50800" lIns="50800" bIns="50800" rIns="50800"/>
            <a:lstStyle/>
            <a:p>
              <a:pPr algn="ctr">
                <a:lnSpc>
                  <a:spcPts val="2859"/>
                </a:lnSpc>
              </a:pPr>
            </a:p>
          </p:txBody>
        </p:sp>
      </p:grpSp>
      <p:sp>
        <p:nvSpPr>
          <p:cNvPr name="TextBox 16" id="16"/>
          <p:cNvSpPr txBox="true"/>
          <p:nvPr/>
        </p:nvSpPr>
        <p:spPr>
          <a:xfrm rot="0">
            <a:off x="4287090" y="5077170"/>
            <a:ext cx="744137" cy="514264"/>
          </a:xfrm>
          <a:prstGeom prst="rect">
            <a:avLst/>
          </a:prstGeom>
        </p:spPr>
        <p:txBody>
          <a:bodyPr anchor="t" rtlCol="false" tIns="0" lIns="0" bIns="0" rIns="0">
            <a:spAutoFit/>
          </a:bodyPr>
          <a:lstStyle/>
          <a:p>
            <a:pPr algn="ctr">
              <a:lnSpc>
                <a:spcPts val="4070"/>
              </a:lnSpc>
            </a:pPr>
            <a:r>
              <a:rPr lang="en-US" sz="3391">
                <a:solidFill>
                  <a:srgbClr val="363636"/>
                </a:solidFill>
                <a:latin typeface="Oswald Bold Italics"/>
              </a:rPr>
              <a:t>01</a:t>
            </a:r>
          </a:p>
        </p:txBody>
      </p:sp>
      <p:sp>
        <p:nvSpPr>
          <p:cNvPr name="TextBox 17" id="17"/>
          <p:cNvSpPr txBox="true"/>
          <p:nvPr/>
        </p:nvSpPr>
        <p:spPr>
          <a:xfrm rot="0">
            <a:off x="4302653" y="5647505"/>
            <a:ext cx="744137" cy="514264"/>
          </a:xfrm>
          <a:prstGeom prst="rect">
            <a:avLst/>
          </a:prstGeom>
        </p:spPr>
        <p:txBody>
          <a:bodyPr anchor="t" rtlCol="false" tIns="0" lIns="0" bIns="0" rIns="0">
            <a:spAutoFit/>
          </a:bodyPr>
          <a:lstStyle/>
          <a:p>
            <a:pPr algn="ctr">
              <a:lnSpc>
                <a:spcPts val="4070"/>
              </a:lnSpc>
            </a:pPr>
            <a:r>
              <a:rPr lang="en-US" sz="3391">
                <a:solidFill>
                  <a:srgbClr val="363636"/>
                </a:solidFill>
                <a:latin typeface="Oswald Bold Italics"/>
              </a:rPr>
              <a:t>02</a:t>
            </a:r>
          </a:p>
        </p:txBody>
      </p:sp>
      <p:sp>
        <p:nvSpPr>
          <p:cNvPr name="TextBox 18" id="18"/>
          <p:cNvSpPr txBox="true"/>
          <p:nvPr/>
        </p:nvSpPr>
        <p:spPr>
          <a:xfrm rot="0">
            <a:off x="4302653" y="6295118"/>
            <a:ext cx="744137" cy="514264"/>
          </a:xfrm>
          <a:prstGeom prst="rect">
            <a:avLst/>
          </a:prstGeom>
        </p:spPr>
        <p:txBody>
          <a:bodyPr anchor="t" rtlCol="false" tIns="0" lIns="0" bIns="0" rIns="0">
            <a:spAutoFit/>
          </a:bodyPr>
          <a:lstStyle/>
          <a:p>
            <a:pPr algn="ctr">
              <a:lnSpc>
                <a:spcPts val="4070"/>
              </a:lnSpc>
            </a:pPr>
            <a:r>
              <a:rPr lang="en-US" sz="3391">
                <a:solidFill>
                  <a:srgbClr val="363636"/>
                </a:solidFill>
                <a:latin typeface="Oswald Bold Italics"/>
              </a:rPr>
              <a:t>03</a:t>
            </a:r>
          </a:p>
        </p:txBody>
      </p:sp>
      <p:sp>
        <p:nvSpPr>
          <p:cNvPr name="TextBox 19" id="19"/>
          <p:cNvSpPr txBox="true"/>
          <p:nvPr/>
        </p:nvSpPr>
        <p:spPr>
          <a:xfrm rot="0">
            <a:off x="4302653" y="6915640"/>
            <a:ext cx="744137" cy="514264"/>
          </a:xfrm>
          <a:prstGeom prst="rect">
            <a:avLst/>
          </a:prstGeom>
        </p:spPr>
        <p:txBody>
          <a:bodyPr anchor="t" rtlCol="false" tIns="0" lIns="0" bIns="0" rIns="0">
            <a:spAutoFit/>
          </a:bodyPr>
          <a:lstStyle/>
          <a:p>
            <a:pPr algn="ctr">
              <a:lnSpc>
                <a:spcPts val="4070"/>
              </a:lnSpc>
            </a:pPr>
            <a:r>
              <a:rPr lang="en-US" sz="3391">
                <a:solidFill>
                  <a:srgbClr val="363636"/>
                </a:solidFill>
                <a:latin typeface="Oswald Bold Italics"/>
              </a:rPr>
              <a:t>04</a:t>
            </a:r>
          </a:p>
        </p:txBody>
      </p:sp>
      <p:sp>
        <p:nvSpPr>
          <p:cNvPr name="TextBox 20" id="20"/>
          <p:cNvSpPr txBox="true"/>
          <p:nvPr/>
        </p:nvSpPr>
        <p:spPr>
          <a:xfrm rot="0">
            <a:off x="4302653" y="7563254"/>
            <a:ext cx="744137" cy="514264"/>
          </a:xfrm>
          <a:prstGeom prst="rect">
            <a:avLst/>
          </a:prstGeom>
        </p:spPr>
        <p:txBody>
          <a:bodyPr anchor="t" rtlCol="false" tIns="0" lIns="0" bIns="0" rIns="0">
            <a:spAutoFit/>
          </a:bodyPr>
          <a:lstStyle/>
          <a:p>
            <a:pPr algn="ctr">
              <a:lnSpc>
                <a:spcPts val="4070"/>
              </a:lnSpc>
            </a:pPr>
            <a:r>
              <a:rPr lang="en-US" sz="3391">
                <a:solidFill>
                  <a:srgbClr val="363636"/>
                </a:solidFill>
                <a:latin typeface="Oswald Bold Italics"/>
              </a:rPr>
              <a:t>05</a:t>
            </a:r>
          </a:p>
        </p:txBody>
      </p:sp>
      <p:sp>
        <p:nvSpPr>
          <p:cNvPr name="TextBox 21" id="21"/>
          <p:cNvSpPr txBox="true"/>
          <p:nvPr/>
        </p:nvSpPr>
        <p:spPr>
          <a:xfrm rot="0">
            <a:off x="5500173" y="5020020"/>
            <a:ext cx="5264944" cy="4020820"/>
          </a:xfrm>
          <a:prstGeom prst="rect">
            <a:avLst/>
          </a:prstGeom>
        </p:spPr>
        <p:txBody>
          <a:bodyPr anchor="t" rtlCol="false" tIns="0" lIns="0" bIns="0" rIns="0">
            <a:spAutoFit/>
          </a:bodyPr>
          <a:lstStyle/>
          <a:p>
            <a:pPr algn="just">
              <a:lnSpc>
                <a:spcPts val="4899"/>
              </a:lnSpc>
            </a:pPr>
            <a:r>
              <a:rPr lang="en-US" sz="3499">
                <a:solidFill>
                  <a:srgbClr val="000000"/>
                </a:solidFill>
                <a:latin typeface="Canva Sans"/>
              </a:rPr>
              <a:t>Deep Scan Technology</a:t>
            </a:r>
          </a:p>
          <a:p>
            <a:pPr algn="just">
              <a:lnSpc>
                <a:spcPts val="4759"/>
              </a:lnSpc>
            </a:pPr>
            <a:r>
              <a:rPr lang="en-US" sz="3399">
                <a:solidFill>
                  <a:srgbClr val="000000"/>
                </a:solidFill>
                <a:latin typeface="Canva Sans"/>
              </a:rPr>
              <a:t>Vulnerability Assessment</a:t>
            </a:r>
          </a:p>
          <a:p>
            <a:pPr algn="just">
              <a:lnSpc>
                <a:spcPts val="4759"/>
              </a:lnSpc>
            </a:pPr>
            <a:r>
              <a:rPr lang="en-US" sz="3399">
                <a:solidFill>
                  <a:srgbClr val="000000"/>
                </a:solidFill>
                <a:latin typeface="Canva Sans"/>
              </a:rPr>
              <a:t>Intelligent Crawling</a:t>
            </a:r>
          </a:p>
          <a:p>
            <a:pPr algn="just">
              <a:lnSpc>
                <a:spcPts val="4759"/>
              </a:lnSpc>
            </a:pPr>
            <a:r>
              <a:rPr lang="en-US" sz="3399">
                <a:solidFill>
                  <a:srgbClr val="000000"/>
                </a:solidFill>
                <a:latin typeface="Canva Sans"/>
              </a:rPr>
              <a:t>Compliance Reporting</a:t>
            </a:r>
          </a:p>
          <a:p>
            <a:pPr algn="just">
              <a:lnSpc>
                <a:spcPts val="4759"/>
              </a:lnSpc>
            </a:pPr>
            <a:r>
              <a:rPr lang="en-US" sz="3399">
                <a:solidFill>
                  <a:srgbClr val="000000"/>
                </a:solidFill>
                <a:latin typeface="Canva Sans"/>
              </a:rPr>
              <a:t>Network Security Scans</a:t>
            </a:r>
          </a:p>
          <a:p>
            <a:pPr algn="just">
              <a:lnSpc>
                <a:spcPts val="4759"/>
              </a:lnSpc>
            </a:pPr>
            <a:r>
              <a:rPr lang="en-US" sz="3399">
                <a:solidFill>
                  <a:srgbClr val="000000"/>
                </a:solidFill>
                <a:latin typeface="Canva Sans"/>
              </a:rPr>
              <a:t>AcuSensor Technology</a:t>
            </a:r>
          </a:p>
          <a:p>
            <a:pPr algn="ctr">
              <a:lnSpc>
                <a:spcPts val="3360"/>
              </a:lnSpc>
            </a:pPr>
          </a:p>
        </p:txBody>
      </p:sp>
      <p:sp>
        <p:nvSpPr>
          <p:cNvPr name="TextBox 22" id="22"/>
          <p:cNvSpPr txBox="true"/>
          <p:nvPr/>
        </p:nvSpPr>
        <p:spPr>
          <a:xfrm rot="0">
            <a:off x="4302653" y="8134667"/>
            <a:ext cx="744137" cy="514264"/>
          </a:xfrm>
          <a:prstGeom prst="rect">
            <a:avLst/>
          </a:prstGeom>
        </p:spPr>
        <p:txBody>
          <a:bodyPr anchor="t" rtlCol="false" tIns="0" lIns="0" bIns="0" rIns="0">
            <a:spAutoFit/>
          </a:bodyPr>
          <a:lstStyle/>
          <a:p>
            <a:pPr algn="ctr">
              <a:lnSpc>
                <a:spcPts val="4070"/>
              </a:lnSpc>
            </a:pPr>
            <a:r>
              <a:rPr lang="en-US" sz="3391">
                <a:solidFill>
                  <a:srgbClr val="363636"/>
                </a:solidFill>
                <a:latin typeface="Oswald Bold Italics"/>
              </a:rPr>
              <a:t>06</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9515348" y="3785241"/>
            <a:ext cx="2996009" cy="2996009"/>
          </a:xfrm>
          <a:custGeom>
            <a:avLst/>
            <a:gdLst/>
            <a:ahLst/>
            <a:cxnLst/>
            <a:rect r="r" b="b" t="t" l="l"/>
            <a:pathLst>
              <a:path h="2996009" w="2996009">
                <a:moveTo>
                  <a:pt x="0" y="0"/>
                </a:moveTo>
                <a:lnTo>
                  <a:pt x="2996009" y="0"/>
                </a:lnTo>
                <a:lnTo>
                  <a:pt x="2996009" y="2996009"/>
                </a:lnTo>
                <a:lnTo>
                  <a:pt x="0" y="29960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694763" y="4408848"/>
            <a:ext cx="4451451" cy="4451451"/>
          </a:xfrm>
          <a:custGeom>
            <a:avLst/>
            <a:gdLst/>
            <a:ahLst/>
            <a:cxnLst/>
            <a:rect r="r" b="b" t="t" l="l"/>
            <a:pathLst>
              <a:path h="4451451" w="4451451">
                <a:moveTo>
                  <a:pt x="0" y="0"/>
                </a:moveTo>
                <a:lnTo>
                  <a:pt x="4451451" y="0"/>
                </a:lnTo>
                <a:lnTo>
                  <a:pt x="4451451" y="4451451"/>
                </a:lnTo>
                <a:lnTo>
                  <a:pt x="0" y="44514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488865" y="6318618"/>
            <a:ext cx="3343932" cy="3343932"/>
          </a:xfrm>
          <a:custGeom>
            <a:avLst/>
            <a:gdLst/>
            <a:ahLst/>
            <a:cxnLst/>
            <a:rect r="r" b="b" t="t" l="l"/>
            <a:pathLst>
              <a:path h="3343932" w="3343932">
                <a:moveTo>
                  <a:pt x="0" y="0"/>
                </a:moveTo>
                <a:lnTo>
                  <a:pt x="3343932" y="0"/>
                </a:lnTo>
                <a:lnTo>
                  <a:pt x="3343932" y="3343932"/>
                </a:lnTo>
                <a:lnTo>
                  <a:pt x="0" y="33439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3367511" y="942975"/>
            <a:ext cx="11552977" cy="930464"/>
          </a:xfrm>
          <a:prstGeom prst="rect">
            <a:avLst/>
          </a:prstGeom>
        </p:spPr>
        <p:txBody>
          <a:bodyPr anchor="t" rtlCol="false" tIns="0" lIns="0" bIns="0" rIns="0">
            <a:spAutoFit/>
          </a:bodyPr>
          <a:lstStyle/>
          <a:p>
            <a:pPr algn="ctr">
              <a:lnSpc>
                <a:spcPts val="7655"/>
              </a:lnSpc>
            </a:pPr>
            <a:r>
              <a:rPr lang="en-US" sz="5547" spc="294">
                <a:solidFill>
                  <a:srgbClr val="5F318E"/>
                </a:solidFill>
                <a:latin typeface="Oswald Bold"/>
              </a:rPr>
              <a:t>GOPHISH</a:t>
            </a:r>
          </a:p>
        </p:txBody>
      </p:sp>
      <p:sp>
        <p:nvSpPr>
          <p:cNvPr name="Freeform 7" id="7"/>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844396" y="4085376"/>
            <a:ext cx="4143613" cy="3206615"/>
          </a:xfrm>
          <a:custGeom>
            <a:avLst/>
            <a:gdLst/>
            <a:ahLst/>
            <a:cxnLst/>
            <a:rect r="r" b="b" t="t" l="l"/>
            <a:pathLst>
              <a:path h="3206615" w="4143613">
                <a:moveTo>
                  <a:pt x="0" y="0"/>
                </a:moveTo>
                <a:lnTo>
                  <a:pt x="4143614" y="0"/>
                </a:lnTo>
                <a:lnTo>
                  <a:pt x="4143614" y="3206615"/>
                </a:lnTo>
                <a:lnTo>
                  <a:pt x="0" y="3206615"/>
                </a:lnTo>
                <a:lnTo>
                  <a:pt x="0" y="0"/>
                </a:lnTo>
                <a:close/>
              </a:path>
            </a:pathLst>
          </a:custGeom>
          <a:blipFill>
            <a:blip r:embed="rId7"/>
            <a:stretch>
              <a:fillRect l="-21917" t="0" r="-18786" b="0"/>
            </a:stretch>
          </a:blipFill>
        </p:spPr>
      </p:sp>
      <p:sp>
        <p:nvSpPr>
          <p:cNvPr name="TextBox 10" id="10"/>
          <p:cNvSpPr txBox="true"/>
          <p:nvPr/>
        </p:nvSpPr>
        <p:spPr>
          <a:xfrm rot="0">
            <a:off x="1579879" y="2125768"/>
            <a:ext cx="15679421" cy="1673859"/>
          </a:xfrm>
          <a:prstGeom prst="rect">
            <a:avLst/>
          </a:prstGeom>
        </p:spPr>
        <p:txBody>
          <a:bodyPr anchor="t" rtlCol="false" tIns="0" lIns="0" bIns="0" rIns="0">
            <a:spAutoFit/>
          </a:bodyPr>
          <a:lstStyle/>
          <a:p>
            <a:pPr algn="ctr">
              <a:lnSpc>
                <a:spcPts val="2940"/>
              </a:lnSpc>
            </a:pPr>
            <a:r>
              <a:rPr lang="en-US" sz="2100">
                <a:solidFill>
                  <a:srgbClr val="000000"/>
                </a:solidFill>
                <a:latin typeface="Montserrat Classic"/>
              </a:rPr>
              <a:t>Many of the costliest data breaches and ransomware attacks in recent years can be traced back to simple phishing campaigns because many company workers fall for them. One of the best protections is to secretly test your staff to see who is gullible, and for that you can use the free program Gophish. Gophish is open source and provides a full-featured toolkit for security administrators to build their own phishing campaigns with relative ease.</a:t>
            </a:r>
          </a:p>
          <a:p>
            <a:pPr algn="ctr">
              <a:lnSpc>
                <a:spcPts val="1540"/>
              </a:lnSpc>
            </a:pPr>
          </a:p>
        </p:txBody>
      </p:sp>
      <p:sp>
        <p:nvSpPr>
          <p:cNvPr name="TextBox 11" id="11"/>
          <p:cNvSpPr txBox="true"/>
          <p:nvPr/>
        </p:nvSpPr>
        <p:spPr>
          <a:xfrm rot="0">
            <a:off x="9832797" y="4433211"/>
            <a:ext cx="2361110" cy="1671493"/>
          </a:xfrm>
          <a:prstGeom prst="rect">
            <a:avLst/>
          </a:prstGeom>
        </p:spPr>
        <p:txBody>
          <a:bodyPr anchor="t" rtlCol="false" tIns="0" lIns="0" bIns="0" rIns="0">
            <a:spAutoFit/>
          </a:bodyPr>
          <a:lstStyle/>
          <a:p>
            <a:pPr algn="ctr">
              <a:lnSpc>
                <a:spcPts val="2249"/>
              </a:lnSpc>
            </a:pPr>
            <a:r>
              <a:rPr lang="en-US" sz="1607">
                <a:solidFill>
                  <a:srgbClr val="FFFFFF"/>
                </a:solidFill>
                <a:latin typeface="Montserrat Classic"/>
              </a:rPr>
              <a:t> Its design aims to facilitate the setup and execution of phishing engagements and security awareness training.</a:t>
            </a:r>
          </a:p>
        </p:txBody>
      </p:sp>
      <p:sp>
        <p:nvSpPr>
          <p:cNvPr name="TextBox 12" id="12"/>
          <p:cNvSpPr txBox="true"/>
          <p:nvPr/>
        </p:nvSpPr>
        <p:spPr>
          <a:xfrm rot="0">
            <a:off x="13418455" y="5273720"/>
            <a:ext cx="3004068" cy="2716864"/>
          </a:xfrm>
          <a:prstGeom prst="rect">
            <a:avLst/>
          </a:prstGeom>
        </p:spPr>
        <p:txBody>
          <a:bodyPr anchor="t" rtlCol="false" tIns="0" lIns="0" bIns="0" rIns="0">
            <a:spAutoFit/>
          </a:bodyPr>
          <a:lstStyle/>
          <a:p>
            <a:pPr algn="ctr">
              <a:lnSpc>
                <a:spcPts val="1999"/>
              </a:lnSpc>
              <a:spcBef>
                <a:spcPct val="0"/>
              </a:spcBef>
            </a:pPr>
            <a:r>
              <a:rPr lang="en-US" sz="1537">
                <a:solidFill>
                  <a:srgbClr val="FFFFFF"/>
                </a:solidFill>
                <a:latin typeface="Open Sauce"/>
              </a:rPr>
              <a:t>The toolkit offers a user-friendly interface, allowing users to quickly and easily set up and execute phishing campaigns. Its intuitive design simplifies the process of simulating real-world phishing attacks, making it accessible to a wide range of users, including those without extensive technical expertise.</a:t>
            </a:r>
          </a:p>
        </p:txBody>
      </p:sp>
      <p:sp>
        <p:nvSpPr>
          <p:cNvPr name="TextBox 13" id="13"/>
          <p:cNvSpPr txBox="true"/>
          <p:nvPr/>
        </p:nvSpPr>
        <p:spPr>
          <a:xfrm rot="0">
            <a:off x="6951772" y="6945484"/>
            <a:ext cx="2418119" cy="2052100"/>
          </a:xfrm>
          <a:prstGeom prst="rect">
            <a:avLst/>
          </a:prstGeom>
        </p:spPr>
        <p:txBody>
          <a:bodyPr anchor="t" rtlCol="false" tIns="0" lIns="0" bIns="0" rIns="0">
            <a:spAutoFit/>
          </a:bodyPr>
          <a:lstStyle/>
          <a:p>
            <a:pPr algn="ctr">
              <a:lnSpc>
                <a:spcPts val="2344"/>
              </a:lnSpc>
            </a:pPr>
            <a:r>
              <a:rPr lang="en-US" sz="1674">
                <a:solidFill>
                  <a:srgbClr val="FFFFFF"/>
                </a:solidFill>
                <a:latin typeface="Montserrat Classic"/>
              </a:rPr>
              <a:t> Gophish  enables users to simulate various types of phishing attacks effectively. By replicating real-world scenarios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887923">
            <a:off x="-7627959" y="-9399498"/>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580377">
            <a:off x="15195231" y="3868532"/>
            <a:ext cx="12102934" cy="12419055"/>
          </a:xfrm>
          <a:custGeom>
            <a:avLst/>
            <a:gdLst/>
            <a:ahLst/>
            <a:cxnLst/>
            <a:rect r="r" b="b" t="t" l="l"/>
            <a:pathLst>
              <a:path h="12419055" w="12102934">
                <a:moveTo>
                  <a:pt x="0" y="0"/>
                </a:moveTo>
                <a:lnTo>
                  <a:pt x="12102934" y="0"/>
                </a:lnTo>
                <a:lnTo>
                  <a:pt x="12102934" y="12419055"/>
                </a:lnTo>
                <a:lnTo>
                  <a:pt x="0" y="124190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099128" y="3142435"/>
            <a:ext cx="9160172" cy="4714795"/>
          </a:xfrm>
          <a:custGeom>
            <a:avLst/>
            <a:gdLst/>
            <a:ahLst/>
            <a:cxnLst/>
            <a:rect r="r" b="b" t="t" l="l"/>
            <a:pathLst>
              <a:path h="4714795" w="9160172">
                <a:moveTo>
                  <a:pt x="0" y="0"/>
                </a:moveTo>
                <a:lnTo>
                  <a:pt x="9160172" y="0"/>
                </a:lnTo>
                <a:lnTo>
                  <a:pt x="9160172" y="4714795"/>
                </a:lnTo>
                <a:lnTo>
                  <a:pt x="0" y="4714795"/>
                </a:lnTo>
                <a:lnTo>
                  <a:pt x="0" y="0"/>
                </a:lnTo>
                <a:close/>
              </a:path>
            </a:pathLst>
          </a:custGeom>
          <a:blipFill>
            <a:blip r:embed="rId4"/>
            <a:stretch>
              <a:fillRect l="0" t="0" r="0" b="0"/>
            </a:stretch>
          </a:blipFill>
        </p:spPr>
      </p:sp>
      <p:sp>
        <p:nvSpPr>
          <p:cNvPr name="TextBox 5" id="5"/>
          <p:cNvSpPr txBox="true"/>
          <p:nvPr/>
        </p:nvSpPr>
        <p:spPr>
          <a:xfrm rot="0">
            <a:off x="2335030" y="933450"/>
            <a:ext cx="13617940" cy="914041"/>
          </a:xfrm>
          <a:prstGeom prst="rect">
            <a:avLst/>
          </a:prstGeom>
        </p:spPr>
        <p:txBody>
          <a:bodyPr anchor="t" rtlCol="false" tIns="0" lIns="0" bIns="0" rIns="0">
            <a:spAutoFit/>
          </a:bodyPr>
          <a:lstStyle/>
          <a:p>
            <a:pPr algn="ctr" marL="0" indent="0" lvl="0">
              <a:lnSpc>
                <a:spcPts val="7496"/>
              </a:lnSpc>
              <a:spcBef>
                <a:spcPct val="0"/>
              </a:spcBef>
            </a:pPr>
            <a:r>
              <a:rPr lang="en-US" sz="5432" spc="532">
                <a:solidFill>
                  <a:srgbClr val="5F318E"/>
                </a:solidFill>
                <a:latin typeface="Oswald Bold"/>
              </a:rPr>
              <a:t>AIRCRACK-NG</a:t>
            </a:r>
          </a:p>
        </p:txBody>
      </p:sp>
      <p:sp>
        <p:nvSpPr>
          <p:cNvPr name="TextBox 6" id="6"/>
          <p:cNvSpPr txBox="true"/>
          <p:nvPr/>
        </p:nvSpPr>
        <p:spPr>
          <a:xfrm rot="0">
            <a:off x="2335030" y="2415360"/>
            <a:ext cx="13336628" cy="1406525"/>
          </a:xfrm>
          <a:prstGeom prst="rect">
            <a:avLst/>
          </a:prstGeom>
        </p:spPr>
        <p:txBody>
          <a:bodyPr anchor="t" rtlCol="false" tIns="0" lIns="0" bIns="0" rIns="0">
            <a:spAutoFit/>
          </a:bodyPr>
          <a:lstStyle/>
          <a:p>
            <a:pPr algn="ctr">
              <a:lnSpc>
                <a:spcPts val="2800"/>
              </a:lnSpc>
            </a:pPr>
            <a:r>
              <a:rPr lang="en-US" sz="2000">
                <a:solidFill>
                  <a:srgbClr val="000000"/>
                </a:solidFill>
                <a:latin typeface="Montserrat Classic"/>
              </a:rPr>
              <a:t>This tool consists of numerous methods that help in analyzing the vulnerabilities of Wi-Fi security. Experts use Aircrack-ng to gather data packets connected through a network and to export these data packets to understandable text files that can go through various security assessments.</a:t>
            </a:r>
          </a:p>
          <a:p>
            <a:pPr algn="ctr">
              <a:lnSpc>
                <a:spcPts val="2800"/>
              </a:lnSpc>
            </a:pPr>
          </a:p>
        </p:txBody>
      </p:sp>
      <p:sp>
        <p:nvSpPr>
          <p:cNvPr name="TextBox 7" id="7"/>
          <p:cNvSpPr txBox="true"/>
          <p:nvPr/>
        </p:nvSpPr>
        <p:spPr>
          <a:xfrm rot="0">
            <a:off x="2335030" y="3993500"/>
            <a:ext cx="7876381" cy="4314825"/>
          </a:xfrm>
          <a:prstGeom prst="rect">
            <a:avLst/>
          </a:prstGeom>
        </p:spPr>
        <p:txBody>
          <a:bodyPr anchor="t" rtlCol="false" tIns="0" lIns="0" bIns="0" rIns="0">
            <a:spAutoFit/>
          </a:bodyPr>
          <a:lstStyle/>
          <a:p>
            <a:pPr algn="l">
              <a:lnSpc>
                <a:spcPts val="5739"/>
              </a:lnSpc>
            </a:pPr>
            <a:r>
              <a:rPr lang="en-US" sz="4099">
                <a:solidFill>
                  <a:srgbClr val="000000"/>
                </a:solidFill>
                <a:latin typeface="Montserrat Classic"/>
              </a:rPr>
              <a:t>Tool’s Services:</a:t>
            </a:r>
            <a:r>
              <a:rPr lang="en-US" sz="4099">
                <a:solidFill>
                  <a:srgbClr val="000000"/>
                </a:solidFill>
                <a:latin typeface="Montserrat Classic Bold"/>
              </a:rPr>
              <a:t> </a:t>
            </a:r>
          </a:p>
          <a:p>
            <a:pPr algn="l">
              <a:lnSpc>
                <a:spcPts val="4759"/>
              </a:lnSpc>
            </a:pPr>
            <a:r>
              <a:rPr lang="en-US" sz="3399">
                <a:solidFill>
                  <a:srgbClr val="000000"/>
                </a:solidFill>
                <a:latin typeface="Montserrat Classic"/>
              </a:rPr>
              <a:t>1.Wi-Fi Network Scanning</a:t>
            </a:r>
          </a:p>
          <a:p>
            <a:pPr algn="l">
              <a:lnSpc>
                <a:spcPts val="4759"/>
              </a:lnSpc>
            </a:pPr>
            <a:r>
              <a:rPr lang="en-US" sz="3399">
                <a:solidFill>
                  <a:srgbClr val="000000"/>
                </a:solidFill>
                <a:latin typeface="Montserrat Classic"/>
              </a:rPr>
              <a:t>2.Packet Capture</a:t>
            </a:r>
          </a:p>
          <a:p>
            <a:pPr algn="l">
              <a:lnSpc>
                <a:spcPts val="4759"/>
              </a:lnSpc>
            </a:pPr>
            <a:r>
              <a:rPr lang="en-US" sz="3399">
                <a:solidFill>
                  <a:srgbClr val="000000"/>
                </a:solidFill>
                <a:latin typeface="Montserrat Classic"/>
              </a:rPr>
              <a:t>3.Packet Injection</a:t>
            </a:r>
          </a:p>
          <a:p>
            <a:pPr algn="l">
              <a:lnSpc>
                <a:spcPts val="4759"/>
              </a:lnSpc>
            </a:pPr>
            <a:r>
              <a:rPr lang="en-US" sz="3399">
                <a:solidFill>
                  <a:srgbClr val="000000"/>
                </a:solidFill>
                <a:latin typeface="Montserrat Classic"/>
              </a:rPr>
              <a:t>4.WEP/WPA/WPA2 Cracking</a:t>
            </a:r>
          </a:p>
          <a:p>
            <a:pPr algn="l">
              <a:lnSpc>
                <a:spcPts val="4759"/>
              </a:lnSpc>
            </a:pPr>
            <a:r>
              <a:rPr lang="en-US" sz="3399">
                <a:solidFill>
                  <a:srgbClr val="000000"/>
                </a:solidFill>
                <a:latin typeface="Montserrat Classic"/>
              </a:rPr>
              <a:t>5.Dictionary and Brute-Force Attacks</a:t>
            </a:r>
          </a:p>
          <a:p>
            <a:pPr algn="l">
              <a:lnSpc>
                <a:spcPts val="4759"/>
              </a:lnSpc>
            </a:pPr>
            <a:r>
              <a:rPr lang="en-US" sz="3399">
                <a:solidFill>
                  <a:srgbClr val="000000"/>
                </a:solidFill>
                <a:latin typeface="Montserrat Classic"/>
              </a:rPr>
              <a:t>6.Security Auditing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775621" y="4904713"/>
            <a:ext cx="1400485" cy="3496418"/>
            <a:chOff x="0" y="0"/>
            <a:chExt cx="368852" cy="920867"/>
          </a:xfrm>
        </p:grpSpPr>
        <p:sp>
          <p:nvSpPr>
            <p:cNvPr name="Freeform 4" id="4"/>
            <p:cNvSpPr/>
            <p:nvPr/>
          </p:nvSpPr>
          <p:spPr>
            <a:xfrm flipH="false" flipV="false" rot="0">
              <a:off x="0" y="0"/>
              <a:ext cx="368852" cy="920867"/>
            </a:xfrm>
            <a:custGeom>
              <a:avLst/>
              <a:gdLst/>
              <a:ahLst/>
              <a:cxnLst/>
              <a:rect r="r" b="b" t="t" l="l"/>
              <a:pathLst>
                <a:path h="920867" w="368852">
                  <a:moveTo>
                    <a:pt x="0" y="0"/>
                  </a:moveTo>
                  <a:lnTo>
                    <a:pt x="368852" y="0"/>
                  </a:lnTo>
                  <a:lnTo>
                    <a:pt x="368852" y="920867"/>
                  </a:lnTo>
                  <a:lnTo>
                    <a:pt x="0" y="920867"/>
                  </a:lnTo>
                  <a:close/>
                </a:path>
              </a:pathLst>
            </a:custGeom>
            <a:solidFill>
              <a:srgbClr val="CCCCCC"/>
            </a:solidFill>
          </p:spPr>
        </p:sp>
        <p:sp>
          <p:nvSpPr>
            <p:cNvPr name="TextBox 5" id="5"/>
            <p:cNvSpPr txBox="true"/>
            <p:nvPr/>
          </p:nvSpPr>
          <p:spPr>
            <a:xfrm>
              <a:off x="0" y="-19050"/>
              <a:ext cx="368852" cy="939917"/>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125007" y="1540583"/>
            <a:ext cx="2882248" cy="2882248"/>
          </a:xfrm>
          <a:custGeom>
            <a:avLst/>
            <a:gdLst/>
            <a:ahLst/>
            <a:cxnLst/>
            <a:rect r="r" b="b" t="t" l="l"/>
            <a:pathLst>
              <a:path h="2882248" w="2882248">
                <a:moveTo>
                  <a:pt x="0" y="0"/>
                </a:moveTo>
                <a:lnTo>
                  <a:pt x="2882247" y="0"/>
                </a:lnTo>
                <a:lnTo>
                  <a:pt x="2882247" y="2882248"/>
                </a:lnTo>
                <a:lnTo>
                  <a:pt x="0" y="2882248"/>
                </a:lnTo>
                <a:lnTo>
                  <a:pt x="0" y="0"/>
                </a:lnTo>
                <a:close/>
              </a:path>
            </a:pathLst>
          </a:custGeom>
          <a:blipFill>
            <a:blip r:embed="rId6"/>
            <a:stretch>
              <a:fillRect l="0" t="0" r="0" b="0"/>
            </a:stretch>
          </a:blipFill>
        </p:spPr>
      </p:sp>
      <p:sp>
        <p:nvSpPr>
          <p:cNvPr name="TextBox 8" id="8"/>
          <p:cNvSpPr txBox="true"/>
          <p:nvPr/>
        </p:nvSpPr>
        <p:spPr>
          <a:xfrm rot="0">
            <a:off x="4426258" y="981075"/>
            <a:ext cx="9435484" cy="1293515"/>
          </a:xfrm>
          <a:prstGeom prst="rect">
            <a:avLst/>
          </a:prstGeom>
        </p:spPr>
        <p:txBody>
          <a:bodyPr anchor="t" rtlCol="false" tIns="0" lIns="0" bIns="0" rIns="0">
            <a:spAutoFit/>
          </a:bodyPr>
          <a:lstStyle/>
          <a:p>
            <a:pPr algn="ctr">
              <a:lnSpc>
                <a:spcPts val="4391"/>
              </a:lnSpc>
            </a:pPr>
            <a:r>
              <a:rPr lang="en-US" sz="3182" spc="311">
                <a:solidFill>
                  <a:srgbClr val="231F20"/>
                </a:solidFill>
                <a:latin typeface="Oswald Bold"/>
              </a:rPr>
              <a:t>NETWORK INTRUSION DETECTION SOFTWARES</a:t>
            </a:r>
          </a:p>
          <a:p>
            <a:pPr algn="ctr">
              <a:lnSpc>
                <a:spcPts val="6185"/>
              </a:lnSpc>
            </a:pPr>
            <a:r>
              <a:rPr lang="en-US" sz="4482" spc="439">
                <a:solidFill>
                  <a:srgbClr val="5F318E"/>
                </a:solidFill>
                <a:latin typeface="Oswald Bold"/>
              </a:rPr>
              <a:t>SNORT</a:t>
            </a:r>
          </a:p>
        </p:txBody>
      </p:sp>
      <p:sp>
        <p:nvSpPr>
          <p:cNvPr name="TextBox 9" id="9"/>
          <p:cNvSpPr txBox="true"/>
          <p:nvPr/>
        </p:nvSpPr>
        <p:spPr>
          <a:xfrm rot="0">
            <a:off x="4987653" y="5103982"/>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01</a:t>
            </a:r>
          </a:p>
        </p:txBody>
      </p:sp>
      <p:sp>
        <p:nvSpPr>
          <p:cNvPr name="TextBox 10" id="10"/>
          <p:cNvSpPr txBox="true"/>
          <p:nvPr/>
        </p:nvSpPr>
        <p:spPr>
          <a:xfrm rot="0">
            <a:off x="5007254" y="5875900"/>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02</a:t>
            </a:r>
          </a:p>
        </p:txBody>
      </p:sp>
      <p:sp>
        <p:nvSpPr>
          <p:cNvPr name="TextBox 11" id="11"/>
          <p:cNvSpPr txBox="true"/>
          <p:nvPr/>
        </p:nvSpPr>
        <p:spPr>
          <a:xfrm rot="0">
            <a:off x="5007254" y="6691919"/>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03</a:t>
            </a:r>
          </a:p>
        </p:txBody>
      </p:sp>
      <p:sp>
        <p:nvSpPr>
          <p:cNvPr name="TextBox 12" id="12"/>
          <p:cNvSpPr txBox="true"/>
          <p:nvPr/>
        </p:nvSpPr>
        <p:spPr>
          <a:xfrm rot="0">
            <a:off x="5007254" y="7437509"/>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04</a:t>
            </a:r>
          </a:p>
        </p:txBody>
      </p:sp>
      <p:sp>
        <p:nvSpPr>
          <p:cNvPr name="TextBox 13" id="13"/>
          <p:cNvSpPr txBox="true"/>
          <p:nvPr/>
        </p:nvSpPr>
        <p:spPr>
          <a:xfrm rot="0">
            <a:off x="6301622" y="5038828"/>
            <a:ext cx="10016570" cy="3948676"/>
          </a:xfrm>
          <a:prstGeom prst="rect">
            <a:avLst/>
          </a:prstGeom>
        </p:spPr>
        <p:txBody>
          <a:bodyPr anchor="t" rtlCol="false" tIns="0" lIns="0" bIns="0" rIns="0">
            <a:spAutoFit/>
          </a:bodyPr>
          <a:lstStyle/>
          <a:p>
            <a:pPr algn="l">
              <a:lnSpc>
                <a:spcPts val="6049"/>
              </a:lnSpc>
            </a:pPr>
            <a:r>
              <a:rPr lang="en-US" sz="2725" spc="267">
                <a:solidFill>
                  <a:srgbClr val="231F20"/>
                </a:solidFill>
                <a:latin typeface="Montserrat Bold"/>
              </a:rPr>
              <a:t>REAL-TIME TRAFFIC ANALYSIS</a:t>
            </a:r>
          </a:p>
          <a:p>
            <a:pPr algn="l">
              <a:lnSpc>
                <a:spcPts val="6049"/>
              </a:lnSpc>
            </a:pPr>
            <a:r>
              <a:rPr lang="en-US" sz="2725" spc="267">
                <a:solidFill>
                  <a:srgbClr val="231F20"/>
                </a:solidFill>
                <a:latin typeface="Montserrat Bold"/>
              </a:rPr>
              <a:t>PACKET LOGGING</a:t>
            </a:r>
          </a:p>
          <a:p>
            <a:pPr algn="l">
              <a:lnSpc>
                <a:spcPts val="6049"/>
              </a:lnSpc>
            </a:pPr>
            <a:r>
              <a:rPr lang="en-US" sz="2725" spc="267">
                <a:solidFill>
                  <a:srgbClr val="231F20"/>
                </a:solidFill>
                <a:latin typeface="Montserrat Bold"/>
              </a:rPr>
              <a:t>INTRUSION DETECTION</a:t>
            </a:r>
          </a:p>
          <a:p>
            <a:pPr algn="l">
              <a:lnSpc>
                <a:spcPts val="6049"/>
              </a:lnSpc>
            </a:pPr>
            <a:r>
              <a:rPr lang="en-US" sz="2725" spc="267">
                <a:solidFill>
                  <a:srgbClr val="231F20"/>
                </a:solidFill>
                <a:latin typeface="Montserrat Bold"/>
              </a:rPr>
              <a:t>INTRUSION PREVENTION (OPTIONAL)</a:t>
            </a:r>
          </a:p>
          <a:p>
            <a:pPr algn="l">
              <a:lnSpc>
                <a:spcPts val="3346"/>
              </a:lnSpc>
            </a:pPr>
          </a:p>
          <a:p>
            <a:pPr algn="l">
              <a:lnSpc>
                <a:spcPts val="3346"/>
              </a:lnSpc>
            </a:pPr>
          </a:p>
        </p:txBody>
      </p:sp>
      <p:sp>
        <p:nvSpPr>
          <p:cNvPr name="TextBox 14" id="14"/>
          <p:cNvSpPr txBox="true"/>
          <p:nvPr/>
        </p:nvSpPr>
        <p:spPr>
          <a:xfrm rot="0">
            <a:off x="4775621" y="2862499"/>
            <a:ext cx="9539612" cy="1428023"/>
          </a:xfrm>
          <a:prstGeom prst="rect">
            <a:avLst/>
          </a:prstGeom>
        </p:spPr>
        <p:txBody>
          <a:bodyPr anchor="t" rtlCol="false" tIns="0" lIns="0" bIns="0" rIns="0">
            <a:spAutoFit/>
          </a:bodyPr>
          <a:lstStyle/>
          <a:p>
            <a:pPr algn="ctr">
              <a:lnSpc>
                <a:spcPts val="3807"/>
              </a:lnSpc>
            </a:pPr>
            <a:r>
              <a:rPr lang="en-US" sz="2719">
                <a:solidFill>
                  <a:srgbClr val="000000"/>
                </a:solidFill>
                <a:latin typeface="Montserrat"/>
              </a:rPr>
              <a:t>Snort is referred to as a </a:t>
            </a:r>
            <a:r>
              <a:rPr lang="en-US" sz="2719" u="sng">
                <a:solidFill>
                  <a:srgbClr val="000000"/>
                </a:solidFill>
                <a:latin typeface="Montserrat"/>
                <a:hlinkClick r:id="rId7" tooltip="https://www.techtarget.com/searchnetworking/definition/packet"/>
              </a:rPr>
              <a:t>packet</a:t>
            </a:r>
            <a:r>
              <a:rPr lang="en-US" sz="2719">
                <a:solidFill>
                  <a:srgbClr val="000000"/>
                </a:solidFill>
                <a:latin typeface="Montserrat"/>
              </a:rPr>
              <a:t> sniffer that monitors network traffic, scrutinizing each packet closely to detect a dangerous </a:t>
            </a:r>
            <a:r>
              <a:rPr lang="en-US" sz="2719" u="sng">
                <a:solidFill>
                  <a:srgbClr val="000000"/>
                </a:solidFill>
                <a:latin typeface="Montserrat"/>
                <a:hlinkClick r:id="rId8" tooltip="https://www.techtarget.com/searchsecurity/definition/payload"/>
              </a:rPr>
              <a:t>payload</a:t>
            </a:r>
            <a:r>
              <a:rPr lang="en-US" sz="2719">
                <a:solidFill>
                  <a:srgbClr val="000000"/>
                </a:solidFill>
                <a:latin typeface="Montserrat"/>
              </a:rPr>
              <a:t> or suspicious anomalies.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57863">
            <a:off x="-1037122" y="8588773"/>
            <a:ext cx="21273218" cy="9128145"/>
          </a:xfrm>
          <a:custGeom>
            <a:avLst/>
            <a:gdLst/>
            <a:ahLst/>
            <a:cxnLst/>
            <a:rect r="r" b="b" t="t" l="l"/>
            <a:pathLst>
              <a:path h="9128145" w="21273218">
                <a:moveTo>
                  <a:pt x="0" y="0"/>
                </a:moveTo>
                <a:lnTo>
                  <a:pt x="21273218" y="0"/>
                </a:lnTo>
                <a:lnTo>
                  <a:pt x="21273218" y="9128145"/>
                </a:lnTo>
                <a:lnTo>
                  <a:pt x="0" y="91281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065304" y="1216284"/>
            <a:ext cx="6783867" cy="8042016"/>
            <a:chOff x="0" y="0"/>
            <a:chExt cx="2110648" cy="2502092"/>
          </a:xfrm>
        </p:grpSpPr>
        <p:sp>
          <p:nvSpPr>
            <p:cNvPr name="Freeform 5" id="5"/>
            <p:cNvSpPr/>
            <p:nvPr/>
          </p:nvSpPr>
          <p:spPr>
            <a:xfrm flipH="false" flipV="false" rot="0">
              <a:off x="0" y="0"/>
              <a:ext cx="2110648" cy="2502092"/>
            </a:xfrm>
            <a:custGeom>
              <a:avLst/>
              <a:gdLst/>
              <a:ahLst/>
              <a:cxnLst/>
              <a:rect r="r" b="b" t="t" l="l"/>
              <a:pathLst>
                <a:path h="2502092" w="2110648">
                  <a:moveTo>
                    <a:pt x="0" y="0"/>
                  </a:moveTo>
                  <a:lnTo>
                    <a:pt x="2110648" y="0"/>
                  </a:lnTo>
                  <a:lnTo>
                    <a:pt x="2110648" y="2502092"/>
                  </a:lnTo>
                  <a:lnTo>
                    <a:pt x="0" y="2502092"/>
                  </a:lnTo>
                  <a:close/>
                </a:path>
              </a:pathLst>
            </a:custGeom>
            <a:solidFill>
              <a:srgbClr val="1A1A1A"/>
            </a:solidFill>
          </p:spPr>
        </p:sp>
        <p:sp>
          <p:nvSpPr>
            <p:cNvPr name="TextBox 6" id="6"/>
            <p:cNvSpPr txBox="true"/>
            <p:nvPr/>
          </p:nvSpPr>
          <p:spPr>
            <a:xfrm>
              <a:off x="0" y="-57150"/>
              <a:ext cx="2110648" cy="2559242"/>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Freeform 7" id="7"/>
          <p:cNvSpPr/>
          <p:nvPr/>
        </p:nvSpPr>
        <p:spPr>
          <a:xfrm flipH="false" flipV="false" rot="0">
            <a:off x="1301098" y="5361510"/>
            <a:ext cx="8096535" cy="5645911"/>
          </a:xfrm>
          <a:custGeom>
            <a:avLst/>
            <a:gdLst/>
            <a:ahLst/>
            <a:cxnLst/>
            <a:rect r="r" b="b" t="t" l="l"/>
            <a:pathLst>
              <a:path h="5645911" w="8096535">
                <a:moveTo>
                  <a:pt x="0" y="0"/>
                </a:moveTo>
                <a:lnTo>
                  <a:pt x="8096535" y="0"/>
                </a:lnTo>
                <a:lnTo>
                  <a:pt x="8096535" y="5645912"/>
                </a:lnTo>
                <a:lnTo>
                  <a:pt x="0" y="5645912"/>
                </a:lnTo>
                <a:lnTo>
                  <a:pt x="0" y="0"/>
                </a:lnTo>
                <a:close/>
              </a:path>
            </a:pathLst>
          </a:custGeom>
          <a:blipFill>
            <a:blip r:embed="rId5"/>
            <a:stretch>
              <a:fillRect l="0" t="0" r="0" b="0"/>
            </a:stretch>
          </a:blipFill>
        </p:spPr>
      </p:sp>
      <p:sp>
        <p:nvSpPr>
          <p:cNvPr name="TextBox 8" id="8"/>
          <p:cNvSpPr txBox="true"/>
          <p:nvPr/>
        </p:nvSpPr>
        <p:spPr>
          <a:xfrm rot="0">
            <a:off x="2202815" y="1130559"/>
            <a:ext cx="4489450" cy="1615427"/>
          </a:xfrm>
          <a:prstGeom prst="rect">
            <a:avLst/>
          </a:prstGeom>
        </p:spPr>
        <p:txBody>
          <a:bodyPr anchor="t" rtlCol="false" tIns="0" lIns="0" bIns="0" rIns="0">
            <a:spAutoFit/>
          </a:bodyPr>
          <a:lstStyle/>
          <a:p>
            <a:pPr algn="ctr">
              <a:lnSpc>
                <a:spcPts val="6020"/>
              </a:lnSpc>
            </a:pPr>
            <a:r>
              <a:rPr lang="en-US" sz="4300">
                <a:solidFill>
                  <a:srgbClr val="000000"/>
                </a:solidFill>
                <a:latin typeface="Oswald Bold"/>
              </a:rPr>
              <a:t>Encryption Software</a:t>
            </a:r>
          </a:p>
          <a:p>
            <a:pPr algn="l">
              <a:lnSpc>
                <a:spcPts val="7000"/>
              </a:lnSpc>
            </a:pPr>
            <a:r>
              <a:rPr lang="en-US" sz="5000">
                <a:solidFill>
                  <a:srgbClr val="5F318E"/>
                </a:solidFill>
                <a:latin typeface="Oswald Bold"/>
              </a:rPr>
              <a:t>AxCrypt</a:t>
            </a:r>
          </a:p>
        </p:txBody>
      </p:sp>
      <p:sp>
        <p:nvSpPr>
          <p:cNvPr name="TextBox 9" id="9"/>
          <p:cNvSpPr txBox="true"/>
          <p:nvPr/>
        </p:nvSpPr>
        <p:spPr>
          <a:xfrm rot="0">
            <a:off x="2202815" y="3281030"/>
            <a:ext cx="6562575" cy="3799507"/>
          </a:xfrm>
          <a:prstGeom prst="rect">
            <a:avLst/>
          </a:prstGeom>
        </p:spPr>
        <p:txBody>
          <a:bodyPr anchor="t" rtlCol="false" tIns="0" lIns="0" bIns="0" rIns="0">
            <a:spAutoFit/>
          </a:bodyPr>
          <a:lstStyle/>
          <a:p>
            <a:pPr algn="l">
              <a:lnSpc>
                <a:spcPts val="3024"/>
              </a:lnSpc>
              <a:spcBef>
                <a:spcPct val="0"/>
              </a:spcBef>
            </a:pPr>
            <a:r>
              <a:rPr lang="en-US" sz="2326">
                <a:solidFill>
                  <a:srgbClr val="000000"/>
                </a:solidFill>
                <a:latin typeface="Open Sauce"/>
              </a:rPr>
              <a:t>For advanced encryption presented in a straightforward way, AxCrypt has served customers around the world for 20-plus years.</a:t>
            </a:r>
          </a:p>
          <a:p>
            <a:pPr algn="l">
              <a:lnSpc>
                <a:spcPts val="3024"/>
              </a:lnSpc>
              <a:spcBef>
                <a:spcPct val="0"/>
              </a:spcBef>
            </a:pPr>
            <a:r>
              <a:rPr lang="en-US" sz="2326">
                <a:solidFill>
                  <a:srgbClr val="000000"/>
                </a:solidFill>
                <a:latin typeface="Open Sauce"/>
              </a:rPr>
              <a:t>With plans tailored both for private users and organizations, AxCrypt provides file security with 128-bit or 256-bit encryption as well as cloud storage awareness and key sharing features that will help companies comply with data.</a:t>
            </a:r>
          </a:p>
        </p:txBody>
      </p:sp>
      <p:sp>
        <p:nvSpPr>
          <p:cNvPr name="Freeform 10" id="10"/>
          <p:cNvSpPr/>
          <p:nvPr/>
        </p:nvSpPr>
        <p:spPr>
          <a:xfrm flipH="false" flipV="false" rot="0">
            <a:off x="10065304" y="9258300"/>
            <a:ext cx="6783867" cy="742844"/>
          </a:xfrm>
          <a:custGeom>
            <a:avLst/>
            <a:gdLst/>
            <a:ahLst/>
            <a:cxnLst/>
            <a:rect r="r" b="b" t="t" l="l"/>
            <a:pathLst>
              <a:path h="742844" w="6783867">
                <a:moveTo>
                  <a:pt x="0" y="0"/>
                </a:moveTo>
                <a:lnTo>
                  <a:pt x="6783867" y="0"/>
                </a:lnTo>
                <a:lnTo>
                  <a:pt x="6783867" y="742844"/>
                </a:lnTo>
                <a:lnTo>
                  <a:pt x="0" y="742844"/>
                </a:lnTo>
                <a:lnTo>
                  <a:pt x="0" y="0"/>
                </a:lnTo>
                <a:close/>
              </a:path>
            </a:pathLst>
          </a:custGeom>
          <a:blipFill>
            <a:blip r:embed="rId6"/>
            <a:stretch>
              <a:fillRect l="-4819" t="-88369" r="0" b="-686"/>
            </a:stretch>
          </a:blipFill>
        </p:spPr>
      </p:sp>
      <p:sp>
        <p:nvSpPr>
          <p:cNvPr name="TextBox 11" id="11"/>
          <p:cNvSpPr txBox="true"/>
          <p:nvPr/>
        </p:nvSpPr>
        <p:spPr>
          <a:xfrm rot="0">
            <a:off x="10065304" y="2833268"/>
            <a:ext cx="6644121" cy="6014403"/>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FFFFFF"/>
                </a:solidFill>
                <a:latin typeface="Montserrat Light"/>
              </a:rPr>
              <a:t>File Encryption</a:t>
            </a:r>
          </a:p>
          <a:p>
            <a:pPr algn="l" marL="734059" indent="-367030" lvl="1">
              <a:lnSpc>
                <a:spcPts val="4759"/>
              </a:lnSpc>
              <a:buFont typeface="Arial"/>
              <a:buChar char="•"/>
            </a:pPr>
            <a:r>
              <a:rPr lang="en-US" sz="3399">
                <a:solidFill>
                  <a:srgbClr val="FFFFFF"/>
                </a:solidFill>
                <a:latin typeface="Montserrat Light"/>
              </a:rPr>
              <a:t>Integration with File Systems</a:t>
            </a:r>
          </a:p>
          <a:p>
            <a:pPr algn="l" marL="734059" indent="-367030" lvl="1">
              <a:lnSpc>
                <a:spcPts val="4759"/>
              </a:lnSpc>
              <a:buFont typeface="Arial"/>
              <a:buChar char="•"/>
            </a:pPr>
            <a:r>
              <a:rPr lang="en-US" sz="3399">
                <a:solidFill>
                  <a:srgbClr val="FFFFFF"/>
                </a:solidFill>
                <a:latin typeface="Montserrat Light"/>
              </a:rPr>
              <a:t>Password Management</a:t>
            </a:r>
          </a:p>
          <a:p>
            <a:pPr algn="l" marL="734059" indent="-367030" lvl="1">
              <a:lnSpc>
                <a:spcPts val="4759"/>
              </a:lnSpc>
              <a:buFont typeface="Arial"/>
              <a:buChar char="•"/>
            </a:pPr>
            <a:r>
              <a:rPr lang="en-US" sz="3399">
                <a:solidFill>
                  <a:srgbClr val="FFFFFF"/>
                </a:solidFill>
                <a:latin typeface="Montserrat Light"/>
              </a:rPr>
              <a:t>File Shredding</a:t>
            </a:r>
          </a:p>
          <a:p>
            <a:pPr algn="l" marL="734059" indent="-367030" lvl="1">
              <a:lnSpc>
                <a:spcPts val="4759"/>
              </a:lnSpc>
              <a:buFont typeface="Arial"/>
              <a:buChar char="•"/>
            </a:pPr>
            <a:r>
              <a:rPr lang="en-US" sz="3399">
                <a:solidFill>
                  <a:srgbClr val="FFFFFF"/>
                </a:solidFill>
                <a:latin typeface="Montserrat Light"/>
              </a:rPr>
              <a:t>Multi-platform Support</a:t>
            </a:r>
          </a:p>
          <a:p>
            <a:pPr algn="l" marL="734059" indent="-367030" lvl="1">
              <a:lnSpc>
                <a:spcPts val="4759"/>
              </a:lnSpc>
              <a:buFont typeface="Arial"/>
              <a:buChar char="•"/>
            </a:pPr>
            <a:r>
              <a:rPr lang="en-US" sz="3399">
                <a:solidFill>
                  <a:srgbClr val="FFFFFF"/>
                </a:solidFill>
                <a:latin typeface="Montserrat Light"/>
              </a:rPr>
              <a:t>Collaboration and Sharing</a:t>
            </a:r>
          </a:p>
          <a:p>
            <a:pPr algn="l" marL="734059" indent="-367030" lvl="1">
              <a:lnSpc>
                <a:spcPts val="4759"/>
              </a:lnSpc>
              <a:buFont typeface="Arial"/>
              <a:buChar char="•"/>
            </a:pPr>
            <a:r>
              <a:rPr lang="en-US" sz="3399">
                <a:solidFill>
                  <a:srgbClr val="FFFFFF"/>
                </a:solidFill>
                <a:latin typeface="Montserrat Light"/>
              </a:rPr>
              <a:t>Free and Premium Versions</a:t>
            </a:r>
          </a:p>
          <a:p>
            <a:pPr algn="l">
              <a:lnSpc>
                <a:spcPts val="4759"/>
              </a:lnSpc>
            </a:pPr>
          </a:p>
        </p:txBody>
      </p:sp>
      <p:sp>
        <p:nvSpPr>
          <p:cNvPr name="TextBox 12" id="12"/>
          <p:cNvSpPr txBox="true"/>
          <p:nvPr/>
        </p:nvSpPr>
        <p:spPr>
          <a:xfrm rot="0">
            <a:off x="11785222" y="1494253"/>
            <a:ext cx="3344032" cy="996114"/>
          </a:xfrm>
          <a:prstGeom prst="rect">
            <a:avLst/>
          </a:prstGeom>
        </p:spPr>
        <p:txBody>
          <a:bodyPr anchor="t" rtlCol="false" tIns="0" lIns="0" bIns="0" rIns="0">
            <a:spAutoFit/>
          </a:bodyPr>
          <a:lstStyle/>
          <a:p>
            <a:pPr algn="ctr">
              <a:lnSpc>
                <a:spcPts val="8141"/>
              </a:lnSpc>
            </a:pPr>
            <a:r>
              <a:rPr lang="en-US" sz="5815">
                <a:solidFill>
                  <a:srgbClr val="FFFFFF"/>
                </a:solidFill>
                <a:latin typeface="Montserrat Semi-Bold"/>
              </a:rPr>
              <a:t>Features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DAGDhYacCJ0</dc:identifier>
  <dcterms:modified xsi:type="dcterms:W3CDTF">2011-08-01T06:04:30Z</dcterms:modified>
  <cp:revision>1</cp:revision>
  <dc:title>Grey minimalist business project presentation </dc:title>
</cp:coreProperties>
</file>